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x="18288000" cy="10287000"/>
  <p:notesSz cx="6858000" cy="9144000"/>
  <p:embeddedFontLst>
    <p:embeddedFont>
      <p:font typeface="Racing Sans One" charset="1" panose="02000000000000000000"/>
      <p:regular r:id="rId67"/>
    </p:embeddedFont>
    <p:embeddedFont>
      <p:font typeface="Paalalabas Wide" charset="1" panose="00000000000000000000"/>
      <p:regular r:id="rId68"/>
    </p:embeddedFont>
    <p:embeddedFont>
      <p:font typeface="Francois One" charset="1" panose="02000503040000020004"/>
      <p:regular r:id="rId69"/>
    </p:embeddedFont>
    <p:embeddedFont>
      <p:font typeface="Poppins Bold" charset="1" panose="00000800000000000000"/>
      <p:regular r:id="rId70"/>
    </p:embeddedFont>
    <p:embeddedFont>
      <p:font typeface="Arial" charset="1" panose="020B0502020202020204"/>
      <p:regular r:id="rId71"/>
    </p:embeddedFont>
    <p:embeddedFont>
      <p:font typeface="Canva Sans" charset="1" panose="020B0503030501040103"/>
      <p:regular r:id="rId72"/>
    </p:embeddedFont>
    <p:embeddedFont>
      <p:font typeface="Bold Ink" charset="1" panose="00000500000000000000"/>
      <p:regular r:id="rId73"/>
    </p:embeddedFont>
    <p:embeddedFont>
      <p:font typeface="Arial Bold" charset="1" panose="020B0802020202020204"/>
      <p:regular r:id="rId74"/>
    </p:embeddedFont>
    <p:embeddedFont>
      <p:font typeface="Garet" charset="1" panose="0000000000000000000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3.png" Type="http://schemas.openxmlformats.org/officeDocument/2006/relationships/image"/><Relationship Id="rId9"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4.jpe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gif"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5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5.pn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6.jpe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8.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59.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52.gif" Type="http://schemas.openxmlformats.org/officeDocument/2006/relationships/image"/><Relationship Id="rId9" Target="../media/image6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4.gif"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4.gif"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4.gif"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7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4.gif"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11" Target="../media/image75.svg" Type="http://schemas.openxmlformats.org/officeDocument/2006/relationships/image"/><Relationship Id="rId12" Target="../media/image78.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79.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80.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8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85.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86.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87.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88.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89.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90.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91.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92.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93.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94.pn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95.png" Type="http://schemas.openxmlformats.org/officeDocument/2006/relationships/image"/><Relationship Id="rId6" Target="../media/image96.png" Type="http://schemas.openxmlformats.org/officeDocument/2006/relationships/image"/><Relationship Id="rId7" Target="../media/image97.png" Type="http://schemas.openxmlformats.org/officeDocument/2006/relationships/image"/><Relationship Id="rId8" Target="../media/image9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4.gif"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1.png" Type="http://schemas.openxmlformats.org/officeDocument/2006/relationships/image"/><Relationship Id="rId6" Target="../media/image102.svg" Type="http://schemas.openxmlformats.org/officeDocument/2006/relationships/image"/><Relationship Id="rId7" Target="../media/image103.png" Type="http://schemas.openxmlformats.org/officeDocument/2006/relationships/image"/><Relationship Id="rId8" Target="../media/image104.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5.png" Type="http://schemas.openxmlformats.org/officeDocument/2006/relationships/image"/><Relationship Id="rId4" Target="../media/image106.png" Type="http://schemas.openxmlformats.org/officeDocument/2006/relationships/image"/><Relationship Id="rId5" Target="../media/image107.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8.png" Type="http://schemas.openxmlformats.org/officeDocument/2006/relationships/image"/><Relationship Id="rId6" Target="../media/image109.svg" Type="http://schemas.openxmlformats.org/officeDocument/2006/relationships/image"/><Relationship Id="rId7" Target="../media/image110.png" Type="http://schemas.openxmlformats.org/officeDocument/2006/relationships/image"/><Relationship Id="rId8" Target="../media/image111.svg" Type="http://schemas.openxmlformats.org/officeDocument/2006/relationships/image"/><Relationship Id="rId9" Target="../media/image112.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gif"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5.png" Type="http://schemas.openxmlformats.org/officeDocument/2006/relationships/image"/><Relationship Id="rId4" Target="../media/image116.png" Type="http://schemas.openxmlformats.org/officeDocument/2006/relationships/image"/><Relationship Id="rId5" Target="../media/image117.svg" Type="http://schemas.openxmlformats.org/officeDocument/2006/relationships/image"/><Relationship Id="rId6" Target="../media/image118.png" Type="http://schemas.openxmlformats.org/officeDocument/2006/relationships/image"/><Relationship Id="rId7" Target="../media/image1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423219"/>
            <a:ext cx="9405050" cy="4863781"/>
          </a:xfrm>
          <a:custGeom>
            <a:avLst/>
            <a:gdLst/>
            <a:ahLst/>
            <a:cxnLst/>
            <a:rect r="r" b="b" t="t" l="l"/>
            <a:pathLst>
              <a:path h="4863781" w="9405050">
                <a:moveTo>
                  <a:pt x="0" y="0"/>
                </a:moveTo>
                <a:lnTo>
                  <a:pt x="9405050" y="0"/>
                </a:lnTo>
                <a:lnTo>
                  <a:pt x="9405050" y="4863781"/>
                </a:lnTo>
                <a:lnTo>
                  <a:pt x="0" y="4863781"/>
                </a:lnTo>
                <a:lnTo>
                  <a:pt x="0" y="0"/>
                </a:lnTo>
                <a:close/>
              </a:path>
            </a:pathLst>
          </a:custGeom>
          <a:blipFill>
            <a:blip r:embed="rId2"/>
            <a:stretch>
              <a:fillRect l="0" t="-15866" r="0" b="-15866"/>
            </a:stretch>
          </a:blipFill>
        </p:spPr>
      </p:sp>
      <p:sp>
        <p:nvSpPr>
          <p:cNvPr name="Freeform 3" id="3"/>
          <p:cNvSpPr/>
          <p:nvPr/>
        </p:nvSpPr>
        <p:spPr>
          <a:xfrm flipH="false" flipV="false" rot="0">
            <a:off x="8511697" y="-326993"/>
            <a:ext cx="9981363" cy="5161819"/>
          </a:xfrm>
          <a:custGeom>
            <a:avLst/>
            <a:gdLst/>
            <a:ahLst/>
            <a:cxnLst/>
            <a:rect r="r" b="b" t="t" l="l"/>
            <a:pathLst>
              <a:path h="5161819" w="9981363">
                <a:moveTo>
                  <a:pt x="0" y="0"/>
                </a:moveTo>
                <a:lnTo>
                  <a:pt x="9981362" y="0"/>
                </a:lnTo>
                <a:lnTo>
                  <a:pt x="9981362" y="5161819"/>
                </a:lnTo>
                <a:lnTo>
                  <a:pt x="0" y="5161819"/>
                </a:lnTo>
                <a:lnTo>
                  <a:pt x="0" y="0"/>
                </a:lnTo>
                <a:close/>
              </a:path>
            </a:pathLst>
          </a:custGeom>
          <a:blipFill>
            <a:blip r:embed="rId2"/>
            <a:stretch>
              <a:fillRect l="0" t="-15866" r="0" b="-15866"/>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77000"/>
            </a:blip>
            <a:stretch>
              <a:fillRect l="0" t="-28775" r="0" b="-4558"/>
            </a:stretch>
          </a:blipFill>
        </p:spPr>
      </p:sp>
      <p:sp>
        <p:nvSpPr>
          <p:cNvPr name="TextBox 8" id="8"/>
          <p:cNvSpPr txBox="true"/>
          <p:nvPr/>
        </p:nvSpPr>
        <p:spPr>
          <a:xfrm rot="0">
            <a:off x="0" y="315461"/>
            <a:ext cx="18288000" cy="3470276"/>
          </a:xfrm>
          <a:prstGeom prst="rect">
            <a:avLst/>
          </a:prstGeom>
        </p:spPr>
        <p:txBody>
          <a:bodyPr anchor="t" rtlCol="false" tIns="0" lIns="0" bIns="0" rIns="0">
            <a:spAutoFit/>
          </a:bodyPr>
          <a:lstStyle/>
          <a:p>
            <a:pPr algn="ctr">
              <a:lnSpc>
                <a:spcPts val="13999"/>
              </a:lnSpc>
              <a:spcBef>
                <a:spcPct val="0"/>
              </a:spcBef>
            </a:pPr>
            <a:r>
              <a:rPr lang="en-US" sz="9999">
                <a:solidFill>
                  <a:srgbClr val="000000"/>
                </a:solidFill>
                <a:latin typeface="Racing Sans One"/>
                <a:ea typeface="Racing Sans One"/>
                <a:cs typeface="Racing Sans One"/>
                <a:sym typeface="Racing Sans One"/>
              </a:rPr>
              <a:t>BLUETOOTH </a:t>
            </a:r>
            <a:r>
              <a:rPr lang="en-US" sz="9999">
                <a:solidFill>
                  <a:srgbClr val="000000"/>
                </a:solidFill>
                <a:latin typeface="Racing Sans One"/>
                <a:ea typeface="Racing Sans One"/>
                <a:cs typeface="Racing Sans One"/>
                <a:sym typeface="Racing Sans One"/>
              </a:rPr>
              <a:t>CONTROLLED ROBOT CAR</a:t>
            </a:r>
          </a:p>
        </p:txBody>
      </p:sp>
      <p:sp>
        <p:nvSpPr>
          <p:cNvPr name="TextBox 9" id="9"/>
          <p:cNvSpPr txBox="true"/>
          <p:nvPr/>
        </p:nvSpPr>
        <p:spPr>
          <a:xfrm rot="0">
            <a:off x="7804651" y="3728587"/>
            <a:ext cx="3200797"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Racing Sans One"/>
                <a:ea typeface="Racing Sans One"/>
                <a:cs typeface="Racing Sans One"/>
                <a:sym typeface="Racing Sans One"/>
              </a:rPr>
              <a:t>GROUP 4 - IOT102t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142069" y="4083"/>
            <a:ext cx="4145931" cy="1349312"/>
          </a:xfrm>
          <a:custGeom>
            <a:avLst/>
            <a:gdLst/>
            <a:ahLst/>
            <a:cxnLst/>
            <a:rect r="r" b="b" t="t" l="l"/>
            <a:pathLst>
              <a:path h="1349312" w="4145931">
                <a:moveTo>
                  <a:pt x="0" y="0"/>
                </a:moveTo>
                <a:lnTo>
                  <a:pt x="4145931" y="0"/>
                </a:lnTo>
                <a:lnTo>
                  <a:pt x="4145931" y="1349312"/>
                </a:lnTo>
                <a:lnTo>
                  <a:pt x="0" y="13493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435165" y="0"/>
            <a:ext cx="10369342" cy="10369342"/>
          </a:xfrm>
          <a:custGeom>
            <a:avLst/>
            <a:gdLst/>
            <a:ahLst/>
            <a:cxnLst/>
            <a:rect r="r" b="b" t="t" l="l"/>
            <a:pathLst>
              <a:path h="10369342" w="10369342">
                <a:moveTo>
                  <a:pt x="0" y="0"/>
                </a:moveTo>
                <a:lnTo>
                  <a:pt x="10369342" y="0"/>
                </a:lnTo>
                <a:lnTo>
                  <a:pt x="10369342" y="10369342"/>
                </a:lnTo>
                <a:lnTo>
                  <a:pt x="0" y="10369342"/>
                </a:lnTo>
                <a:lnTo>
                  <a:pt x="0" y="0"/>
                </a:lnTo>
                <a:close/>
              </a:path>
            </a:pathLst>
          </a:custGeom>
          <a:blipFill>
            <a:blip r:embed="rId8"/>
            <a:stretch>
              <a:fillRect l="0" t="0" r="0" b="0"/>
            </a:stretch>
          </a:blipFill>
        </p:spPr>
      </p:sp>
      <p:grpSp>
        <p:nvGrpSpPr>
          <p:cNvPr name="Group 12" id="12"/>
          <p:cNvGrpSpPr/>
          <p:nvPr/>
        </p:nvGrpSpPr>
        <p:grpSpPr>
          <a:xfrm rot="0">
            <a:off x="1469229" y="748971"/>
            <a:ext cx="6498479" cy="1716286"/>
            <a:chOff x="0" y="0"/>
            <a:chExt cx="1123959" cy="296844"/>
          </a:xfrm>
        </p:grpSpPr>
        <p:sp>
          <p:nvSpPr>
            <p:cNvPr name="Freeform 13" id="13"/>
            <p:cNvSpPr/>
            <p:nvPr/>
          </p:nvSpPr>
          <p:spPr>
            <a:xfrm flipH="false" flipV="false" rot="0">
              <a:off x="0" y="0"/>
              <a:ext cx="1123959" cy="296844"/>
            </a:xfrm>
            <a:custGeom>
              <a:avLst/>
              <a:gdLst/>
              <a:ahLst/>
              <a:cxnLst/>
              <a:rect r="r" b="b" t="t" l="l"/>
              <a:pathLst>
                <a:path h="296844" w="1123959">
                  <a:moveTo>
                    <a:pt x="920759" y="0"/>
                  </a:moveTo>
                  <a:lnTo>
                    <a:pt x="0" y="0"/>
                  </a:lnTo>
                  <a:lnTo>
                    <a:pt x="0" y="296844"/>
                  </a:lnTo>
                  <a:lnTo>
                    <a:pt x="920759" y="296844"/>
                  </a:lnTo>
                  <a:lnTo>
                    <a:pt x="1123959" y="148422"/>
                  </a:lnTo>
                  <a:lnTo>
                    <a:pt x="920759" y="0"/>
                  </a:lnTo>
                  <a:close/>
                </a:path>
              </a:pathLst>
            </a:custGeom>
            <a:solidFill>
              <a:srgbClr val="BFC5BE"/>
            </a:solidFill>
          </p:spPr>
        </p:sp>
        <p:sp>
          <p:nvSpPr>
            <p:cNvPr name="TextBox 14" id="14"/>
            <p:cNvSpPr txBox="true"/>
            <p:nvPr/>
          </p:nvSpPr>
          <p:spPr>
            <a:xfrm>
              <a:off x="0" y="-95250"/>
              <a:ext cx="1009659" cy="392094"/>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IR Sensor HW-201</a:t>
              </a:r>
            </a:p>
          </p:txBody>
        </p:sp>
      </p:grpSp>
      <p:sp>
        <p:nvSpPr>
          <p:cNvPr name="Freeform 15" id="15"/>
          <p:cNvSpPr/>
          <p:nvPr/>
        </p:nvSpPr>
        <p:spPr>
          <a:xfrm flipH="false" flipV="false" rot="0">
            <a:off x="601803" y="7095528"/>
            <a:ext cx="3282448" cy="2228451"/>
          </a:xfrm>
          <a:custGeom>
            <a:avLst/>
            <a:gdLst/>
            <a:ahLst/>
            <a:cxnLst/>
            <a:rect r="r" b="b" t="t" l="l"/>
            <a:pathLst>
              <a:path h="2228451" w="3282448">
                <a:moveTo>
                  <a:pt x="0" y="0"/>
                </a:moveTo>
                <a:lnTo>
                  <a:pt x="3282449" y="0"/>
                </a:lnTo>
                <a:lnTo>
                  <a:pt x="3282449" y="2228451"/>
                </a:lnTo>
                <a:lnTo>
                  <a:pt x="0" y="2228451"/>
                </a:lnTo>
                <a:lnTo>
                  <a:pt x="0" y="0"/>
                </a:lnTo>
                <a:close/>
              </a:path>
            </a:pathLst>
          </a:custGeom>
          <a:blipFill>
            <a:blip r:embed="rId9">
              <a:alphaModFix amt="34000"/>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766169" y="-1973418"/>
            <a:ext cx="4183253" cy="4114800"/>
          </a:xfrm>
          <a:custGeom>
            <a:avLst/>
            <a:gdLst/>
            <a:ahLst/>
            <a:cxnLst/>
            <a:rect r="r" b="b" t="t" l="l"/>
            <a:pathLst>
              <a:path h="4114800" w="4183253">
                <a:moveTo>
                  <a:pt x="0" y="0"/>
                </a:moveTo>
                <a:lnTo>
                  <a:pt x="4183253" y="0"/>
                </a:lnTo>
                <a:lnTo>
                  <a:pt x="418325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20571" y="7868635"/>
            <a:ext cx="3797297" cy="2145226"/>
          </a:xfrm>
          <a:custGeom>
            <a:avLst/>
            <a:gdLst/>
            <a:ahLst/>
            <a:cxnLst/>
            <a:rect r="r" b="b" t="t" l="l"/>
            <a:pathLst>
              <a:path h="2145226" w="3797297">
                <a:moveTo>
                  <a:pt x="0" y="0"/>
                </a:moveTo>
                <a:lnTo>
                  <a:pt x="3797297" y="0"/>
                </a:lnTo>
                <a:lnTo>
                  <a:pt x="3797297" y="2145226"/>
                </a:lnTo>
                <a:lnTo>
                  <a:pt x="0" y="2145226"/>
                </a:lnTo>
                <a:lnTo>
                  <a:pt x="0" y="0"/>
                </a:lnTo>
                <a:close/>
              </a:path>
            </a:pathLst>
          </a:custGeom>
          <a:blipFill>
            <a:blip r:embed="rId8">
              <a:alphaModFix amt="53000"/>
            </a:blip>
            <a:stretch>
              <a:fillRect l="0" t="0" r="0" b="0"/>
            </a:stretch>
          </a:blipFill>
        </p:spPr>
      </p:sp>
      <p:sp>
        <p:nvSpPr>
          <p:cNvPr name="Freeform 12" id="12"/>
          <p:cNvSpPr/>
          <p:nvPr/>
        </p:nvSpPr>
        <p:spPr>
          <a:xfrm flipH="false" flipV="false" rot="0">
            <a:off x="4672002" y="1079215"/>
            <a:ext cx="8907155" cy="8517060"/>
          </a:xfrm>
          <a:custGeom>
            <a:avLst/>
            <a:gdLst/>
            <a:ahLst/>
            <a:cxnLst/>
            <a:rect r="r" b="b" t="t" l="l"/>
            <a:pathLst>
              <a:path h="8517060" w="8907155">
                <a:moveTo>
                  <a:pt x="0" y="0"/>
                </a:moveTo>
                <a:lnTo>
                  <a:pt x="8907155" y="0"/>
                </a:lnTo>
                <a:lnTo>
                  <a:pt x="8907155" y="8517060"/>
                </a:lnTo>
                <a:lnTo>
                  <a:pt x="0" y="8517060"/>
                </a:lnTo>
                <a:lnTo>
                  <a:pt x="0" y="0"/>
                </a:lnTo>
                <a:close/>
              </a:path>
            </a:pathLst>
          </a:custGeom>
          <a:blipFill>
            <a:blip r:embed="rId9"/>
            <a:stretch>
              <a:fillRect l="0" t="0" r="0" b="0"/>
            </a:stretch>
          </a:blipFill>
        </p:spPr>
      </p:sp>
      <p:grpSp>
        <p:nvGrpSpPr>
          <p:cNvPr name="Group 13" id="13"/>
          <p:cNvGrpSpPr/>
          <p:nvPr/>
        </p:nvGrpSpPr>
        <p:grpSpPr>
          <a:xfrm rot="0">
            <a:off x="1028700" y="611881"/>
            <a:ext cx="4776132" cy="1773133"/>
            <a:chOff x="0" y="0"/>
            <a:chExt cx="826066" cy="306676"/>
          </a:xfrm>
        </p:grpSpPr>
        <p:sp>
          <p:nvSpPr>
            <p:cNvPr name="Freeform 14" id="14"/>
            <p:cNvSpPr/>
            <p:nvPr/>
          </p:nvSpPr>
          <p:spPr>
            <a:xfrm flipH="false" flipV="false" rot="0">
              <a:off x="0" y="0"/>
              <a:ext cx="826066" cy="306676"/>
            </a:xfrm>
            <a:custGeom>
              <a:avLst/>
              <a:gdLst/>
              <a:ahLst/>
              <a:cxnLst/>
              <a:rect r="r" b="b" t="t" l="l"/>
              <a:pathLst>
                <a:path h="306676" w="826066">
                  <a:moveTo>
                    <a:pt x="622866" y="0"/>
                  </a:moveTo>
                  <a:lnTo>
                    <a:pt x="0" y="0"/>
                  </a:lnTo>
                  <a:lnTo>
                    <a:pt x="0" y="306676"/>
                  </a:lnTo>
                  <a:lnTo>
                    <a:pt x="622866" y="306676"/>
                  </a:lnTo>
                  <a:lnTo>
                    <a:pt x="826066" y="153338"/>
                  </a:lnTo>
                  <a:lnTo>
                    <a:pt x="622866" y="0"/>
                  </a:lnTo>
                  <a:close/>
                </a:path>
              </a:pathLst>
            </a:custGeom>
            <a:solidFill>
              <a:srgbClr val="BFC5BE"/>
            </a:solidFill>
          </p:spPr>
        </p:sp>
        <p:sp>
          <p:nvSpPr>
            <p:cNvPr name="TextBox 15" id="15"/>
            <p:cNvSpPr txBox="true"/>
            <p:nvPr/>
          </p:nvSpPr>
          <p:spPr>
            <a:xfrm>
              <a:off x="0" y="-38100"/>
              <a:ext cx="711766" cy="344776"/>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469229" y="1023785"/>
            <a:ext cx="9445324" cy="854075"/>
          </a:xfrm>
          <a:prstGeom prst="rect">
            <a:avLst/>
          </a:prstGeom>
        </p:spPr>
        <p:txBody>
          <a:bodyPr anchor="t" rtlCol="false" tIns="0" lIns="0" bIns="0" rIns="0">
            <a:spAutoFit/>
          </a:bodyPr>
          <a:lstStyle/>
          <a:p>
            <a:pPr algn="l">
              <a:lnSpc>
                <a:spcPts val="7000"/>
              </a:lnSpc>
            </a:pPr>
            <a:r>
              <a:rPr lang="en-US" sz="5000">
                <a:solidFill>
                  <a:srgbClr val="000000"/>
                </a:solidFill>
                <a:latin typeface="Racing Sans One"/>
                <a:ea typeface="Racing Sans One"/>
                <a:cs typeface="Racing Sans One"/>
                <a:sym typeface="Racing Sans One"/>
              </a:rPr>
              <a:t>HC-SRF05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115975" y="-1028700"/>
            <a:ext cx="5414211" cy="4114800"/>
          </a:xfrm>
          <a:custGeom>
            <a:avLst/>
            <a:gdLst/>
            <a:ahLst/>
            <a:cxnLst/>
            <a:rect r="r" b="b" t="t" l="l"/>
            <a:pathLst>
              <a:path h="4114800" w="5414211">
                <a:moveTo>
                  <a:pt x="0" y="0"/>
                </a:moveTo>
                <a:lnTo>
                  <a:pt x="5414211" y="0"/>
                </a:lnTo>
                <a:lnTo>
                  <a:pt x="541421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438974" y="1607114"/>
            <a:ext cx="9677001" cy="7961881"/>
          </a:xfrm>
          <a:custGeom>
            <a:avLst/>
            <a:gdLst/>
            <a:ahLst/>
            <a:cxnLst/>
            <a:rect r="r" b="b" t="t" l="l"/>
            <a:pathLst>
              <a:path h="7961881" w="9677001">
                <a:moveTo>
                  <a:pt x="0" y="0"/>
                </a:moveTo>
                <a:lnTo>
                  <a:pt x="9677001" y="0"/>
                </a:lnTo>
                <a:lnTo>
                  <a:pt x="9677001" y="7961881"/>
                </a:lnTo>
                <a:lnTo>
                  <a:pt x="0" y="7961881"/>
                </a:lnTo>
                <a:lnTo>
                  <a:pt x="0" y="0"/>
                </a:lnTo>
                <a:close/>
              </a:path>
            </a:pathLst>
          </a:custGeom>
          <a:blipFill>
            <a:blip r:embed="rId8"/>
            <a:stretch>
              <a:fillRect l="0" t="0" r="0" b="-2439"/>
            </a:stretch>
          </a:blipFill>
        </p:spPr>
      </p:sp>
      <p:grpSp>
        <p:nvGrpSpPr>
          <p:cNvPr name="Group 12" id="12"/>
          <p:cNvGrpSpPr/>
          <p:nvPr/>
        </p:nvGrpSpPr>
        <p:grpSpPr>
          <a:xfrm rot="0">
            <a:off x="1112228" y="1028700"/>
            <a:ext cx="6653492" cy="1990466"/>
            <a:chOff x="0" y="0"/>
            <a:chExt cx="1150770" cy="344265"/>
          </a:xfrm>
        </p:grpSpPr>
        <p:sp>
          <p:nvSpPr>
            <p:cNvPr name="Freeform 13" id="13"/>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D3D5DA"/>
            </a:solidFill>
          </p:spPr>
        </p:sp>
        <p:sp>
          <p:nvSpPr>
            <p:cNvPr name="TextBox 14" id="14"/>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Led RGB WS2812B</a:t>
              </a:r>
            </a:p>
          </p:txBody>
        </p:sp>
      </p:grpSp>
      <p:sp>
        <p:nvSpPr>
          <p:cNvPr name="Freeform 15" id="15"/>
          <p:cNvSpPr/>
          <p:nvPr/>
        </p:nvSpPr>
        <p:spPr>
          <a:xfrm flipH="false" flipV="false" rot="0">
            <a:off x="21418" y="7599542"/>
            <a:ext cx="3118359" cy="2687458"/>
          </a:xfrm>
          <a:custGeom>
            <a:avLst/>
            <a:gdLst/>
            <a:ahLst/>
            <a:cxnLst/>
            <a:rect r="r" b="b" t="t" l="l"/>
            <a:pathLst>
              <a:path h="2687458" w="3118359">
                <a:moveTo>
                  <a:pt x="0" y="0"/>
                </a:moveTo>
                <a:lnTo>
                  <a:pt x="3118359" y="0"/>
                </a:lnTo>
                <a:lnTo>
                  <a:pt x="3118359" y="2687458"/>
                </a:lnTo>
                <a:lnTo>
                  <a:pt x="0" y="2687458"/>
                </a:lnTo>
                <a:lnTo>
                  <a:pt x="0" y="0"/>
                </a:lnTo>
                <a:close/>
              </a:path>
            </a:pathLst>
          </a:custGeom>
          <a:blipFill>
            <a:blip r:embed="rId9">
              <a:alphaModFix amt="55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3579157" y="7868635"/>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637079" y="2348628"/>
            <a:ext cx="7508041" cy="7508041"/>
          </a:xfrm>
          <a:custGeom>
            <a:avLst/>
            <a:gdLst/>
            <a:ahLst/>
            <a:cxnLst/>
            <a:rect r="r" b="b" t="t" l="l"/>
            <a:pathLst>
              <a:path h="7508041" w="7508041">
                <a:moveTo>
                  <a:pt x="0" y="0"/>
                </a:moveTo>
                <a:lnTo>
                  <a:pt x="7508041" y="0"/>
                </a:lnTo>
                <a:lnTo>
                  <a:pt x="7508041" y="7508041"/>
                </a:lnTo>
                <a:lnTo>
                  <a:pt x="0" y="7508041"/>
                </a:lnTo>
                <a:lnTo>
                  <a:pt x="0" y="0"/>
                </a:lnTo>
                <a:close/>
              </a:path>
            </a:pathLst>
          </a:custGeom>
          <a:blipFill>
            <a:blip r:embed="rId6"/>
            <a:stretch>
              <a:fillRect l="0" t="0" r="0" b="0"/>
            </a:stretch>
          </a:blipFill>
        </p:spPr>
      </p:sp>
      <p:grpSp>
        <p:nvGrpSpPr>
          <p:cNvPr name="Group 11" id="11"/>
          <p:cNvGrpSpPr/>
          <p:nvPr/>
        </p:nvGrpSpPr>
        <p:grpSpPr>
          <a:xfrm rot="0">
            <a:off x="1469229" y="358162"/>
            <a:ext cx="6653492" cy="1990466"/>
            <a:chOff x="0" y="0"/>
            <a:chExt cx="1150770" cy="344265"/>
          </a:xfrm>
        </p:grpSpPr>
        <p:sp>
          <p:nvSpPr>
            <p:cNvPr name="Freeform 12" id="12"/>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3" id="13"/>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Piezo Buzzer</a:t>
              </a:r>
            </a:p>
          </p:txBody>
        </p:sp>
      </p:grpSp>
      <p:sp>
        <p:nvSpPr>
          <p:cNvPr name="Freeform 14" id="14"/>
          <p:cNvSpPr/>
          <p:nvPr/>
        </p:nvSpPr>
        <p:spPr>
          <a:xfrm flipH="false" flipV="false" rot="0">
            <a:off x="14254711" y="43230"/>
            <a:ext cx="4033289" cy="2193101"/>
          </a:xfrm>
          <a:custGeom>
            <a:avLst/>
            <a:gdLst/>
            <a:ahLst/>
            <a:cxnLst/>
            <a:rect r="r" b="b" t="t" l="l"/>
            <a:pathLst>
              <a:path h="2193101" w="4033289">
                <a:moveTo>
                  <a:pt x="0" y="0"/>
                </a:moveTo>
                <a:lnTo>
                  <a:pt x="4033289" y="0"/>
                </a:lnTo>
                <a:lnTo>
                  <a:pt x="4033289" y="2193100"/>
                </a:lnTo>
                <a:lnTo>
                  <a:pt x="0" y="2193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414227" y="7868635"/>
            <a:ext cx="4381748" cy="1834857"/>
          </a:xfrm>
          <a:custGeom>
            <a:avLst/>
            <a:gdLst/>
            <a:ahLst/>
            <a:cxnLst/>
            <a:rect r="r" b="b" t="t" l="l"/>
            <a:pathLst>
              <a:path h="1834857" w="4381748">
                <a:moveTo>
                  <a:pt x="0" y="0"/>
                </a:moveTo>
                <a:lnTo>
                  <a:pt x="4381748" y="0"/>
                </a:lnTo>
                <a:lnTo>
                  <a:pt x="4381748" y="1834857"/>
                </a:lnTo>
                <a:lnTo>
                  <a:pt x="0" y="1834857"/>
                </a:lnTo>
                <a:lnTo>
                  <a:pt x="0" y="0"/>
                </a:lnTo>
                <a:close/>
              </a:path>
            </a:pathLst>
          </a:custGeom>
          <a:blipFill>
            <a:blip r:embed="rId9">
              <a:alphaModFix amt="42000"/>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22646">
            <a:off x="15977274" y="213945"/>
            <a:ext cx="667448" cy="1892248"/>
          </a:xfrm>
          <a:custGeom>
            <a:avLst/>
            <a:gdLst/>
            <a:ahLst/>
            <a:cxnLst/>
            <a:rect r="r" b="b" t="t" l="l"/>
            <a:pathLst>
              <a:path h="1892248" w="667448">
                <a:moveTo>
                  <a:pt x="0" y="0"/>
                </a:moveTo>
                <a:lnTo>
                  <a:pt x="667448" y="0"/>
                </a:lnTo>
                <a:lnTo>
                  <a:pt x="667448" y="1892248"/>
                </a:lnTo>
                <a:lnTo>
                  <a:pt x="0" y="1892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22646">
            <a:off x="14862624" y="6854058"/>
            <a:ext cx="1247756" cy="3537452"/>
          </a:xfrm>
          <a:custGeom>
            <a:avLst/>
            <a:gdLst/>
            <a:ahLst/>
            <a:cxnLst/>
            <a:rect r="r" b="b" t="t" l="l"/>
            <a:pathLst>
              <a:path h="3537452" w="1247756">
                <a:moveTo>
                  <a:pt x="0" y="0"/>
                </a:moveTo>
                <a:lnTo>
                  <a:pt x="1247756" y="0"/>
                </a:lnTo>
                <a:lnTo>
                  <a:pt x="1247756" y="3537452"/>
                </a:lnTo>
                <a:lnTo>
                  <a:pt x="0" y="3537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216791" y="1047762"/>
            <a:ext cx="1247062" cy="185926"/>
          </a:xfrm>
          <a:custGeom>
            <a:avLst/>
            <a:gdLst/>
            <a:ahLst/>
            <a:cxnLst/>
            <a:rect r="r" b="b" t="t" l="l"/>
            <a:pathLst>
              <a:path h="185926" w="1247062">
                <a:moveTo>
                  <a:pt x="0" y="0"/>
                </a:moveTo>
                <a:lnTo>
                  <a:pt x="1247062" y="0"/>
                </a:lnTo>
                <a:lnTo>
                  <a:pt x="1247062" y="185926"/>
                </a:lnTo>
                <a:lnTo>
                  <a:pt x="0" y="1859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105399" y="3289300"/>
            <a:ext cx="13205599" cy="3870960"/>
          </a:xfrm>
          <a:prstGeom prst="rect">
            <a:avLst/>
          </a:prstGeom>
        </p:spPr>
        <p:txBody>
          <a:bodyPr anchor="t" rtlCol="false" tIns="0" lIns="0" bIns="0" rIns="0">
            <a:spAutoFit/>
          </a:bodyPr>
          <a:lstStyle/>
          <a:p>
            <a:pPr algn="ctr">
              <a:lnSpc>
                <a:spcPts val="15539"/>
              </a:lnSpc>
              <a:spcBef>
                <a:spcPct val="0"/>
              </a:spcBef>
            </a:pPr>
            <a:r>
              <a:rPr lang="en-US" sz="11100">
                <a:solidFill>
                  <a:srgbClr val="7F7F7F"/>
                </a:solidFill>
                <a:latin typeface="Racing Sans One"/>
                <a:ea typeface="Racing Sans One"/>
                <a:cs typeface="Racing Sans One"/>
                <a:sym typeface="Racing Sans One"/>
              </a:rPr>
              <a:t>Block Diagram Overview</a:t>
            </a:r>
          </a:p>
        </p:txBody>
      </p:sp>
      <p:sp>
        <p:nvSpPr>
          <p:cNvPr name="Freeform 6" id="6"/>
          <p:cNvSpPr/>
          <p:nvPr/>
        </p:nvSpPr>
        <p:spPr>
          <a:xfrm flipH="false" flipV="false" rot="0">
            <a:off x="0" y="6172200"/>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6264633" y="8952195"/>
            <a:ext cx="994667" cy="705310"/>
          </a:xfrm>
          <a:custGeom>
            <a:avLst/>
            <a:gdLst/>
            <a:ahLst/>
            <a:cxnLst/>
            <a:rect r="r" b="b" t="t" l="l"/>
            <a:pathLst>
              <a:path h="705310" w="994667">
                <a:moveTo>
                  <a:pt x="0" y="0"/>
                </a:moveTo>
                <a:lnTo>
                  <a:pt x="994667" y="0"/>
                </a:lnTo>
                <a:lnTo>
                  <a:pt x="994667" y="705310"/>
                </a:lnTo>
                <a:lnTo>
                  <a:pt x="0" y="705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22001" y="704067"/>
            <a:ext cx="13832546" cy="9417220"/>
          </a:xfrm>
          <a:custGeom>
            <a:avLst/>
            <a:gdLst/>
            <a:ahLst/>
            <a:cxnLst/>
            <a:rect r="r" b="b" t="t" l="l"/>
            <a:pathLst>
              <a:path h="9417220" w="13832546">
                <a:moveTo>
                  <a:pt x="0" y="0"/>
                </a:moveTo>
                <a:lnTo>
                  <a:pt x="13832546" y="0"/>
                </a:lnTo>
                <a:lnTo>
                  <a:pt x="13832546" y="9417220"/>
                </a:lnTo>
                <a:lnTo>
                  <a:pt x="0" y="9417220"/>
                </a:lnTo>
                <a:lnTo>
                  <a:pt x="0" y="0"/>
                </a:lnTo>
                <a:close/>
              </a:path>
            </a:pathLst>
          </a:custGeom>
          <a:blipFill>
            <a:blip r:embed="rId4"/>
            <a:stretch>
              <a:fillRect l="0" t="-1777" r="0" b="-1777"/>
            </a:stretch>
          </a:blipFill>
        </p:spPr>
      </p:sp>
      <p:sp>
        <p:nvSpPr>
          <p:cNvPr name="Freeform 4" id="4"/>
          <p:cNvSpPr/>
          <p:nvPr/>
        </p:nvSpPr>
        <p:spPr>
          <a:xfrm flipH="false" flipV="false" rot="0">
            <a:off x="28004" y="7658118"/>
            <a:ext cx="3716669" cy="2588153"/>
          </a:xfrm>
          <a:custGeom>
            <a:avLst/>
            <a:gdLst/>
            <a:ahLst/>
            <a:cxnLst/>
            <a:rect r="r" b="b" t="t" l="l"/>
            <a:pathLst>
              <a:path h="2588153" w="3716669">
                <a:moveTo>
                  <a:pt x="0" y="0"/>
                </a:moveTo>
                <a:lnTo>
                  <a:pt x="3716669" y="0"/>
                </a:lnTo>
                <a:lnTo>
                  <a:pt x="3716669" y="2588154"/>
                </a:lnTo>
                <a:lnTo>
                  <a:pt x="0" y="2588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228908" y="704067"/>
            <a:ext cx="4920928" cy="1098114"/>
            <a:chOff x="0" y="0"/>
            <a:chExt cx="2111890" cy="471272"/>
          </a:xfrm>
        </p:grpSpPr>
        <p:sp>
          <p:nvSpPr>
            <p:cNvPr name="Freeform 6" id="6"/>
            <p:cNvSpPr/>
            <p:nvPr/>
          </p:nvSpPr>
          <p:spPr>
            <a:xfrm flipH="false" flipV="false" rot="0">
              <a:off x="0" y="0"/>
              <a:ext cx="2111890" cy="471272"/>
            </a:xfrm>
            <a:custGeom>
              <a:avLst/>
              <a:gdLst/>
              <a:ahLst/>
              <a:cxnLst/>
              <a:rect r="r" b="b" t="t" l="l"/>
              <a:pathLst>
                <a:path h="471272" w="2111890">
                  <a:moveTo>
                    <a:pt x="1908690" y="0"/>
                  </a:moveTo>
                  <a:lnTo>
                    <a:pt x="0" y="0"/>
                  </a:lnTo>
                  <a:lnTo>
                    <a:pt x="0" y="471272"/>
                  </a:lnTo>
                  <a:lnTo>
                    <a:pt x="1908690" y="471272"/>
                  </a:lnTo>
                  <a:lnTo>
                    <a:pt x="2111890" y="235636"/>
                  </a:lnTo>
                  <a:lnTo>
                    <a:pt x="1908690" y="0"/>
                  </a:lnTo>
                  <a:close/>
                </a:path>
              </a:pathLst>
            </a:custGeom>
            <a:solidFill>
              <a:srgbClr val="D3D5DA"/>
            </a:solidFill>
          </p:spPr>
        </p:sp>
        <p:sp>
          <p:nvSpPr>
            <p:cNvPr name="TextBox 7" id="7"/>
            <p:cNvSpPr txBox="true"/>
            <p:nvPr/>
          </p:nvSpPr>
          <p:spPr>
            <a:xfrm>
              <a:off x="0" y="-38100"/>
              <a:ext cx="1997590" cy="50937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301893" y="8355227"/>
            <a:ext cx="3081948" cy="1653593"/>
          </a:xfrm>
          <a:custGeom>
            <a:avLst/>
            <a:gdLst/>
            <a:ahLst/>
            <a:cxnLst/>
            <a:rect r="r" b="b" t="t" l="l"/>
            <a:pathLst>
              <a:path h="1653593" w="3081948">
                <a:moveTo>
                  <a:pt x="0" y="0"/>
                </a:moveTo>
                <a:lnTo>
                  <a:pt x="3081948" y="0"/>
                </a:lnTo>
                <a:lnTo>
                  <a:pt x="3081948" y="1653593"/>
                </a:lnTo>
                <a:lnTo>
                  <a:pt x="0" y="1653593"/>
                </a:lnTo>
                <a:lnTo>
                  <a:pt x="0" y="0"/>
                </a:lnTo>
                <a:close/>
              </a:path>
            </a:pathLst>
          </a:custGeom>
          <a:blipFill>
            <a:blip r:embed="rId7"/>
            <a:stretch>
              <a:fillRect l="-14552" t="0" r="-14552" b="0"/>
            </a:stretch>
          </a:blipFill>
        </p:spPr>
      </p:sp>
      <p:sp>
        <p:nvSpPr>
          <p:cNvPr name="TextBox 9" id="9"/>
          <p:cNvSpPr txBox="true"/>
          <p:nvPr/>
        </p:nvSpPr>
        <p:spPr>
          <a:xfrm rot="0">
            <a:off x="2438061" y="957066"/>
            <a:ext cx="5889597" cy="620691"/>
          </a:xfrm>
          <a:prstGeom prst="rect">
            <a:avLst/>
          </a:prstGeom>
        </p:spPr>
        <p:txBody>
          <a:bodyPr anchor="t" rtlCol="false" tIns="0" lIns="0" bIns="0" rIns="0">
            <a:spAutoFit/>
          </a:bodyPr>
          <a:lstStyle/>
          <a:p>
            <a:pPr algn="l">
              <a:lnSpc>
                <a:spcPts val="4834"/>
              </a:lnSpc>
            </a:pPr>
            <a:r>
              <a:rPr lang="en-US" sz="4278">
                <a:solidFill>
                  <a:srgbClr val="000000"/>
                </a:solidFill>
                <a:latin typeface="Racing Sans One"/>
                <a:ea typeface="Racing Sans One"/>
                <a:cs typeface="Racing Sans One"/>
                <a:sym typeface="Racing Sans One"/>
              </a:rPr>
              <a:t>BLOCK-DIAGRAM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115975" y="-1028700"/>
            <a:ext cx="5414211" cy="4114800"/>
          </a:xfrm>
          <a:custGeom>
            <a:avLst/>
            <a:gdLst/>
            <a:ahLst/>
            <a:cxnLst/>
            <a:rect r="r" b="b" t="t" l="l"/>
            <a:pathLst>
              <a:path h="4114800" w="5414211">
                <a:moveTo>
                  <a:pt x="0" y="0"/>
                </a:moveTo>
                <a:lnTo>
                  <a:pt x="5414211" y="0"/>
                </a:lnTo>
                <a:lnTo>
                  <a:pt x="541421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1418" y="6172200"/>
            <a:ext cx="4774557" cy="4114800"/>
          </a:xfrm>
          <a:custGeom>
            <a:avLst/>
            <a:gdLst/>
            <a:ahLst/>
            <a:cxnLst/>
            <a:rect r="r" b="b" t="t" l="l"/>
            <a:pathLst>
              <a:path h="4114800" w="4774557">
                <a:moveTo>
                  <a:pt x="0" y="0"/>
                </a:moveTo>
                <a:lnTo>
                  <a:pt x="4774557" y="0"/>
                </a:lnTo>
                <a:lnTo>
                  <a:pt x="4774557" y="4114800"/>
                </a:lnTo>
                <a:lnTo>
                  <a:pt x="0" y="4114800"/>
                </a:lnTo>
                <a:lnTo>
                  <a:pt x="0" y="0"/>
                </a:lnTo>
                <a:close/>
              </a:path>
            </a:pathLst>
          </a:custGeom>
          <a:blipFill>
            <a:blip r:embed="rId8">
              <a:alphaModFix amt="55000"/>
              <a:extLst>
                <a:ext uri="{96DAC541-7B7A-43D3-8B79-37D633B846F1}">
                  <asvg:svgBlip xmlns:asvg="http://schemas.microsoft.com/office/drawing/2016/SVG/main" r:embed="rId9"/>
                </a:ext>
              </a:extLst>
            </a:blip>
            <a:stretch>
              <a:fillRect l="0" t="0" r="0" b="0"/>
            </a:stretch>
          </a:blipFill>
        </p:spPr>
      </p:sp>
      <p:pic>
        <p:nvPicPr>
          <p:cNvPr name="Picture 12" id="12"/>
          <p:cNvPicPr>
            <a:picLocks noChangeAspect="true"/>
          </p:cNvPicPr>
          <p:nvPr/>
        </p:nvPicPr>
        <p:blipFill>
          <a:blip r:embed="rId10">
            <a:alphaModFix amt="13000"/>
          </a:blip>
          <a:srcRect l="0" t="0" r="0" b="0"/>
          <a:stretch>
            <a:fillRect/>
          </a:stretch>
        </p:blipFill>
        <p:spPr>
          <a:xfrm flipH="false" flipV="false" rot="0">
            <a:off x="306641" y="351414"/>
            <a:ext cx="3206236" cy="2511400"/>
          </a:xfrm>
          <a:prstGeom prst="rect">
            <a:avLst/>
          </a:prstGeom>
        </p:spPr>
      </p:pic>
      <p:sp>
        <p:nvSpPr>
          <p:cNvPr name="TextBox 13" id="13"/>
          <p:cNvSpPr txBox="true"/>
          <p:nvPr/>
        </p:nvSpPr>
        <p:spPr>
          <a:xfrm rot="0">
            <a:off x="1406068" y="2876550"/>
            <a:ext cx="16881932" cy="3864980"/>
          </a:xfrm>
          <a:prstGeom prst="rect">
            <a:avLst/>
          </a:prstGeom>
        </p:spPr>
        <p:txBody>
          <a:bodyPr anchor="t" rtlCol="false" tIns="0" lIns="0" bIns="0" rIns="0">
            <a:spAutoFit/>
          </a:bodyPr>
          <a:lstStyle/>
          <a:p>
            <a:pPr algn="ctr">
              <a:lnSpc>
                <a:spcPts val="15558"/>
              </a:lnSpc>
              <a:spcBef>
                <a:spcPct val="0"/>
              </a:spcBef>
            </a:pPr>
            <a:r>
              <a:rPr lang="en-US" sz="11113">
                <a:solidFill>
                  <a:srgbClr val="7F7F7F"/>
                </a:solidFill>
                <a:latin typeface="Racing Sans One"/>
                <a:ea typeface="Racing Sans One"/>
                <a:cs typeface="Racing Sans One"/>
                <a:sym typeface="Racing Sans One"/>
              </a:rPr>
              <a:t> </a:t>
            </a:r>
            <a:r>
              <a:rPr lang="en-US" sz="11113">
                <a:solidFill>
                  <a:srgbClr val="7F7F7F"/>
                </a:solidFill>
                <a:latin typeface="Racing Sans One"/>
                <a:ea typeface="Racing Sans One"/>
                <a:cs typeface="Racing Sans One"/>
                <a:sym typeface="Racing Sans One"/>
              </a:rPr>
              <a:t>Functional analysis of components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6503" y="6172200"/>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556594" y="520033"/>
            <a:ext cx="6965725" cy="6152750"/>
          </a:xfrm>
          <a:custGeom>
            <a:avLst/>
            <a:gdLst/>
            <a:ahLst/>
            <a:cxnLst/>
            <a:rect r="r" b="b" t="t" l="l"/>
            <a:pathLst>
              <a:path h="6152750" w="6965725">
                <a:moveTo>
                  <a:pt x="0" y="0"/>
                </a:moveTo>
                <a:lnTo>
                  <a:pt x="6965725" y="0"/>
                </a:lnTo>
                <a:lnTo>
                  <a:pt x="6965725" y="6152750"/>
                </a:lnTo>
                <a:lnTo>
                  <a:pt x="0" y="6152750"/>
                </a:lnTo>
                <a:lnTo>
                  <a:pt x="0" y="0"/>
                </a:lnTo>
                <a:close/>
              </a:path>
            </a:pathLst>
          </a:custGeom>
          <a:blipFill>
            <a:blip r:embed="rId8"/>
            <a:stretch>
              <a:fillRect l="0" t="0" r="0" b="0"/>
            </a:stretch>
          </a:blipFill>
        </p:spPr>
      </p:sp>
      <p:grpSp>
        <p:nvGrpSpPr>
          <p:cNvPr name="Group 12" id="12"/>
          <p:cNvGrpSpPr/>
          <p:nvPr/>
        </p:nvGrpSpPr>
        <p:grpSpPr>
          <a:xfrm rot="0">
            <a:off x="0" y="0"/>
            <a:ext cx="5682066" cy="1699853"/>
            <a:chOff x="0" y="0"/>
            <a:chExt cx="1150770" cy="344265"/>
          </a:xfrm>
        </p:grpSpPr>
        <p:sp>
          <p:nvSpPr>
            <p:cNvPr name="Freeform 13" id="13"/>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4" id="14"/>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DC Motor</a:t>
              </a:r>
            </a:p>
          </p:txBody>
        </p:sp>
      </p:grpSp>
      <p:sp>
        <p:nvSpPr>
          <p:cNvPr name="TextBox 15" id="15"/>
          <p:cNvSpPr txBox="true"/>
          <p:nvPr/>
        </p:nvSpPr>
        <p:spPr>
          <a:xfrm rot="0">
            <a:off x="700033" y="2366600"/>
            <a:ext cx="7909322" cy="3491278"/>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 Structure</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Stator: Permanent magnets or f</a:t>
            </a:r>
            <a:r>
              <a:rPr lang="en-US" sz="2709">
                <a:solidFill>
                  <a:srgbClr val="000000"/>
                </a:solidFill>
                <a:latin typeface="Arial"/>
                <a:ea typeface="Arial"/>
                <a:cs typeface="Arial"/>
                <a:sym typeface="Arial"/>
              </a:rPr>
              <a:t>ield windings.</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Rotor (Armature): Wound coils and commutator.</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Brushes: Deliver current to the rotor.</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Shaft: Transfers rotational motion.</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Bearings: Reduce friction.</a:t>
            </a:r>
          </a:p>
          <a:p>
            <a:pPr algn="ctr">
              <a:lnSpc>
                <a:spcPts val="3130"/>
              </a:lnSpc>
              <a:spcBef>
                <a:spcPct val="0"/>
              </a:spcBef>
            </a:pPr>
          </a:p>
        </p:txBody>
      </p:sp>
      <p:sp>
        <p:nvSpPr>
          <p:cNvPr name="TextBox 16" id="16"/>
          <p:cNvSpPr txBox="true"/>
          <p:nvPr/>
        </p:nvSpPr>
        <p:spPr>
          <a:xfrm rot="0">
            <a:off x="3684327" y="6277868"/>
            <a:ext cx="8120261" cy="3527114"/>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Features</a:t>
            </a:r>
          </a:p>
          <a:p>
            <a:pPr algn="l" marL="585088" indent="-292544" lvl="1">
              <a:lnSpc>
                <a:spcPts val="3793"/>
              </a:lnSpc>
              <a:buFont typeface="Arial"/>
              <a:buChar char="•"/>
            </a:pPr>
            <a:r>
              <a:rPr lang="en-US" sz="2709">
                <a:solidFill>
                  <a:srgbClr val="000000"/>
                </a:solidFill>
                <a:latin typeface="Arial"/>
                <a:ea typeface="Arial"/>
                <a:cs typeface="Arial"/>
                <a:sym typeface="Arial"/>
              </a:rPr>
              <a:t>Voltage: Commonly 5V, 12V, or 24V.</a:t>
            </a:r>
          </a:p>
          <a:p>
            <a:pPr algn="l" marL="585088" indent="-292544" lvl="1">
              <a:lnSpc>
                <a:spcPts val="3793"/>
              </a:lnSpc>
              <a:buFont typeface="Arial"/>
              <a:buChar char="•"/>
            </a:pPr>
            <a:r>
              <a:rPr lang="en-US" sz="2709">
                <a:solidFill>
                  <a:srgbClr val="000000"/>
                </a:solidFill>
                <a:latin typeface="Arial"/>
                <a:ea typeface="Arial"/>
                <a:cs typeface="Arial"/>
                <a:sym typeface="Arial"/>
              </a:rPr>
              <a:t>Speed: Proportional to the supply voltage.</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Torque: Inversely proport</a:t>
            </a:r>
            <a:r>
              <a:rPr lang="en-US" sz="2709">
                <a:solidFill>
                  <a:srgbClr val="000000"/>
                </a:solidFill>
                <a:latin typeface="Arial"/>
                <a:ea typeface="Arial"/>
                <a:cs typeface="Arial"/>
                <a:sym typeface="Arial"/>
              </a:rPr>
              <a:t>ional to speed.</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Starting Current: Higher than the nominal current.</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Control: Via voltage adjustment or PWM.</a:t>
            </a:r>
          </a:p>
          <a:p>
            <a:pPr algn="ctr">
              <a:lnSpc>
                <a:spcPts val="338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080727" y="144547"/>
            <a:ext cx="7498429" cy="4998953"/>
          </a:xfrm>
          <a:custGeom>
            <a:avLst/>
            <a:gdLst/>
            <a:ahLst/>
            <a:cxnLst/>
            <a:rect r="r" b="b" t="t" l="l"/>
            <a:pathLst>
              <a:path h="4998953" w="7498429">
                <a:moveTo>
                  <a:pt x="0" y="0"/>
                </a:moveTo>
                <a:lnTo>
                  <a:pt x="7498430" y="0"/>
                </a:lnTo>
                <a:lnTo>
                  <a:pt x="7498430" y="4998953"/>
                </a:lnTo>
                <a:lnTo>
                  <a:pt x="0" y="4998953"/>
                </a:lnTo>
                <a:lnTo>
                  <a:pt x="0" y="0"/>
                </a:lnTo>
                <a:close/>
              </a:path>
            </a:pathLst>
          </a:custGeom>
          <a:blipFill>
            <a:blip r:embed="rId6"/>
            <a:stretch>
              <a:fillRect l="0" t="0" r="0" b="0"/>
            </a:stretch>
          </a:blipFill>
        </p:spPr>
      </p:sp>
      <p:grpSp>
        <p:nvGrpSpPr>
          <p:cNvPr name="Group 11" id="11"/>
          <p:cNvGrpSpPr/>
          <p:nvPr/>
        </p:nvGrpSpPr>
        <p:grpSpPr>
          <a:xfrm rot="0">
            <a:off x="21418" y="144547"/>
            <a:ext cx="6653492" cy="1462567"/>
            <a:chOff x="0" y="0"/>
            <a:chExt cx="1150770" cy="252961"/>
          </a:xfrm>
        </p:grpSpPr>
        <p:sp>
          <p:nvSpPr>
            <p:cNvPr name="Freeform 12" id="12"/>
            <p:cNvSpPr/>
            <p:nvPr/>
          </p:nvSpPr>
          <p:spPr>
            <a:xfrm flipH="false" flipV="false" rot="0">
              <a:off x="0" y="0"/>
              <a:ext cx="1150770" cy="252961"/>
            </a:xfrm>
            <a:custGeom>
              <a:avLst/>
              <a:gdLst/>
              <a:ahLst/>
              <a:cxnLst/>
              <a:rect r="r" b="b" t="t" l="l"/>
              <a:pathLst>
                <a:path h="252961" w="1150770">
                  <a:moveTo>
                    <a:pt x="947570" y="0"/>
                  </a:moveTo>
                  <a:lnTo>
                    <a:pt x="0" y="0"/>
                  </a:lnTo>
                  <a:lnTo>
                    <a:pt x="0" y="252961"/>
                  </a:lnTo>
                  <a:lnTo>
                    <a:pt x="947570" y="252961"/>
                  </a:lnTo>
                  <a:lnTo>
                    <a:pt x="1150770" y="126481"/>
                  </a:lnTo>
                  <a:lnTo>
                    <a:pt x="947570" y="0"/>
                  </a:lnTo>
                  <a:close/>
                </a:path>
              </a:pathLst>
            </a:custGeom>
            <a:solidFill>
              <a:srgbClr val="BFC5BE"/>
            </a:solidFill>
          </p:spPr>
        </p:sp>
        <p:sp>
          <p:nvSpPr>
            <p:cNvPr name="TextBox 13" id="13"/>
            <p:cNvSpPr txBox="true"/>
            <p:nvPr/>
          </p:nvSpPr>
          <p:spPr>
            <a:xfrm>
              <a:off x="0" y="-95250"/>
              <a:ext cx="1036470" cy="348211"/>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L298N Motor Driver</a:t>
              </a:r>
            </a:p>
          </p:txBody>
        </p:sp>
      </p:grpSp>
      <p:sp>
        <p:nvSpPr>
          <p:cNvPr name="TextBox 14" id="14"/>
          <p:cNvSpPr txBox="true"/>
          <p:nvPr/>
        </p:nvSpPr>
        <p:spPr>
          <a:xfrm rot="0">
            <a:off x="1028700" y="3957793"/>
            <a:ext cx="8138463" cy="5952230"/>
          </a:xfrm>
          <a:prstGeom prst="rect">
            <a:avLst/>
          </a:prstGeom>
        </p:spPr>
        <p:txBody>
          <a:bodyPr anchor="t" rtlCol="false" tIns="0" lIns="0" bIns="0" rIns="0">
            <a:spAutoFit/>
          </a:bodyPr>
          <a:lstStyle/>
          <a:p>
            <a:pPr algn="ctr">
              <a:lnSpc>
                <a:spcPts val="5754"/>
              </a:lnSpc>
            </a:pPr>
            <a:r>
              <a:rPr lang="en-US" sz="4110">
                <a:solidFill>
                  <a:srgbClr val="000000"/>
                </a:solidFill>
                <a:latin typeface="Racing Sans One"/>
                <a:ea typeface="Racing Sans One"/>
                <a:cs typeface="Racing Sans One"/>
                <a:sym typeface="Racing Sans One"/>
              </a:rPr>
              <a:t>Structure: </a:t>
            </a:r>
          </a:p>
          <a:p>
            <a:pPr algn="l" marL="585140" indent="-292570" lvl="1">
              <a:lnSpc>
                <a:spcPts val="3794"/>
              </a:lnSpc>
              <a:buFont typeface="Arial"/>
              <a:buChar char="•"/>
            </a:pPr>
            <a:r>
              <a:rPr lang="en-US" sz="2710">
                <a:solidFill>
                  <a:srgbClr val="000000"/>
                </a:solidFill>
                <a:latin typeface="Canva Sans"/>
                <a:ea typeface="Canva Sans"/>
                <a:cs typeface="Canva Sans"/>
                <a:sym typeface="Canva Sans"/>
              </a:rPr>
              <a:t>L298N IC: Dual H-Bridge, supports 2 channels, max current 2A/channel, max motor voltage 46V.</a:t>
            </a:r>
          </a:p>
          <a:p>
            <a:pPr algn="l" marL="585140" indent="-292570" lvl="1">
              <a:lnSpc>
                <a:spcPts val="3794"/>
              </a:lnSpc>
              <a:buFont typeface="Arial"/>
              <a:buChar char="•"/>
            </a:pPr>
            <a:r>
              <a:rPr lang="en-US" sz="2710">
                <a:solidFill>
                  <a:srgbClr val="000000"/>
                </a:solidFill>
                <a:latin typeface="Canva Sans"/>
                <a:ea typeface="Canva Sans"/>
                <a:cs typeface="Canva Sans"/>
                <a:sym typeface="Canva Sans"/>
              </a:rPr>
              <a:t>Connectors:</a:t>
            </a:r>
          </a:p>
          <a:p>
            <a:pPr algn="l" marL="585140" indent="-292570" lvl="1">
              <a:lnSpc>
                <a:spcPts val="3794"/>
              </a:lnSpc>
              <a:buFont typeface="Arial"/>
              <a:buChar char="•"/>
            </a:pPr>
            <a:r>
              <a:rPr lang="en-US" sz="2710">
                <a:solidFill>
                  <a:srgbClr val="000000"/>
                </a:solidFill>
                <a:latin typeface="Canva Sans"/>
                <a:ea typeface="Canva Sans"/>
                <a:cs typeface="Canva Sans"/>
                <a:sym typeface="Canva Sans"/>
              </a:rPr>
              <a:t>VCC, GND, 5V: Power inputs.</a:t>
            </a:r>
          </a:p>
          <a:p>
            <a:pPr algn="l" marL="585140" indent="-292570" lvl="1">
              <a:lnSpc>
                <a:spcPts val="3794"/>
              </a:lnSpc>
              <a:buFont typeface="Arial"/>
              <a:buChar char="•"/>
            </a:pPr>
            <a:r>
              <a:rPr lang="en-US" sz="2710">
                <a:solidFill>
                  <a:srgbClr val="000000"/>
                </a:solidFill>
                <a:latin typeface="Canva Sans"/>
                <a:ea typeface="Canva Sans"/>
                <a:cs typeface="Canva Sans"/>
                <a:sym typeface="Canva Sans"/>
              </a:rPr>
              <a:t>IN1, IN2, IN3, IN4: Control motor direction.</a:t>
            </a:r>
          </a:p>
          <a:p>
            <a:pPr algn="l" marL="585140" indent="-292570" lvl="1">
              <a:lnSpc>
                <a:spcPts val="3794"/>
              </a:lnSpc>
              <a:buFont typeface="Arial"/>
              <a:buChar char="•"/>
            </a:pPr>
            <a:r>
              <a:rPr lang="en-US" sz="2710">
                <a:solidFill>
                  <a:srgbClr val="000000"/>
                </a:solidFill>
                <a:latin typeface="Canva Sans"/>
                <a:ea typeface="Canva Sans"/>
                <a:cs typeface="Canva Sans"/>
                <a:sym typeface="Canva Sans"/>
              </a:rPr>
              <a:t>ENA, ENB: Enable speed control via PWM.</a:t>
            </a:r>
          </a:p>
          <a:p>
            <a:pPr algn="l" marL="585140" indent="-292570" lvl="1">
              <a:lnSpc>
                <a:spcPts val="3794"/>
              </a:lnSpc>
              <a:buFont typeface="Arial"/>
              <a:buChar char="•"/>
            </a:pPr>
            <a:r>
              <a:rPr lang="en-US" sz="2710">
                <a:solidFill>
                  <a:srgbClr val="000000"/>
                </a:solidFill>
                <a:latin typeface="Canva Sans"/>
                <a:ea typeface="Canva Sans"/>
                <a:cs typeface="Canva Sans"/>
                <a:sym typeface="Canva Sans"/>
              </a:rPr>
              <a:t>OUT1, OUT2, OUT3, OUT4: Motor outputs.</a:t>
            </a:r>
          </a:p>
          <a:p>
            <a:pPr algn="l" marL="585140" indent="-292570" lvl="1">
              <a:lnSpc>
                <a:spcPts val="3794"/>
              </a:lnSpc>
              <a:buFont typeface="Arial"/>
              <a:buChar char="•"/>
            </a:pPr>
            <a:r>
              <a:rPr lang="en-US" sz="2710">
                <a:solidFill>
                  <a:srgbClr val="000000"/>
                </a:solidFill>
                <a:latin typeface="Canva Sans"/>
                <a:ea typeface="Canva Sans"/>
                <a:cs typeface="Canva Sans"/>
                <a:sym typeface="Canva Sans"/>
              </a:rPr>
              <a:t>Heatsink: Metal heatsink for high current operations.</a:t>
            </a:r>
          </a:p>
          <a:p>
            <a:pPr algn="l" marL="585140" indent="-292570" lvl="1">
              <a:lnSpc>
                <a:spcPts val="3794"/>
              </a:lnSpc>
              <a:buFont typeface="Arial"/>
              <a:buChar char="•"/>
            </a:pPr>
            <a:r>
              <a:rPr lang="en-US" sz="2710">
                <a:solidFill>
                  <a:srgbClr val="000000"/>
                </a:solidFill>
                <a:latin typeface="Canva Sans"/>
                <a:ea typeface="Canva Sans"/>
                <a:cs typeface="Canva Sans"/>
                <a:sym typeface="Canva Sans"/>
              </a:rPr>
              <a:t>Flyback Diodes: Protect against back EMF.</a:t>
            </a:r>
          </a:p>
        </p:txBody>
      </p:sp>
      <p:sp>
        <p:nvSpPr>
          <p:cNvPr name="TextBox 15" id="15"/>
          <p:cNvSpPr txBox="true"/>
          <p:nvPr/>
        </p:nvSpPr>
        <p:spPr>
          <a:xfrm rot="0">
            <a:off x="10513973" y="3957793"/>
            <a:ext cx="6130367" cy="5475986"/>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   Features:</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Motor voltage: 5V - 35V, logic voltage: 5V.</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Max current: 2A/channel.</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Speed control: PWM signal on ENA/ENB.</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Direction control: Logic on IN1-IN4.</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Integrated jumper for logic power.</a:t>
            </a:r>
          </a:p>
          <a:p>
            <a:pPr algn="ctr">
              <a:lnSpc>
                <a:spcPts val="3793"/>
              </a:lnSpc>
              <a:spcBef>
                <a:spcPct val="0"/>
              </a:spcBef>
            </a:pPr>
            <a:r>
              <a:rPr lang="en-US" sz="2709">
                <a:solidFill>
                  <a:srgbClr val="000000"/>
                </a:solidFill>
                <a:latin typeface="Canva Sans"/>
                <a:ea typeface="Canva Sans"/>
                <a:cs typeface="Canva Sans"/>
                <a:sym typeface="Canva Sans"/>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144000" y="362445"/>
            <a:ext cx="6960089" cy="5402769"/>
          </a:xfrm>
          <a:custGeom>
            <a:avLst/>
            <a:gdLst/>
            <a:ahLst/>
            <a:cxnLst/>
            <a:rect r="r" b="b" t="t" l="l"/>
            <a:pathLst>
              <a:path h="5402769" w="6960089">
                <a:moveTo>
                  <a:pt x="0" y="0"/>
                </a:moveTo>
                <a:lnTo>
                  <a:pt x="6960089" y="0"/>
                </a:lnTo>
                <a:lnTo>
                  <a:pt x="6960089" y="5402768"/>
                </a:lnTo>
                <a:lnTo>
                  <a:pt x="0" y="5402768"/>
                </a:lnTo>
                <a:lnTo>
                  <a:pt x="0" y="0"/>
                </a:lnTo>
                <a:close/>
              </a:path>
            </a:pathLst>
          </a:custGeom>
          <a:blipFill>
            <a:blip r:embed="rId6"/>
            <a:stretch>
              <a:fillRect l="0" t="0" r="0" b="0"/>
            </a:stretch>
          </a:blipFill>
        </p:spPr>
      </p:sp>
      <p:grpSp>
        <p:nvGrpSpPr>
          <p:cNvPr name="Group 11" id="11"/>
          <p:cNvGrpSpPr/>
          <p:nvPr/>
        </p:nvGrpSpPr>
        <p:grpSpPr>
          <a:xfrm rot="0">
            <a:off x="0" y="611881"/>
            <a:ext cx="4888894" cy="1462567"/>
            <a:chOff x="0" y="0"/>
            <a:chExt cx="1150770" cy="344265"/>
          </a:xfrm>
        </p:grpSpPr>
        <p:sp>
          <p:nvSpPr>
            <p:cNvPr name="Freeform 12" id="12"/>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3" id="13"/>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Arduino UNO</a:t>
              </a:r>
            </a:p>
          </p:txBody>
        </p:sp>
      </p:grpSp>
      <p:sp>
        <p:nvSpPr>
          <p:cNvPr name="Freeform 14" id="14"/>
          <p:cNvSpPr/>
          <p:nvPr/>
        </p:nvSpPr>
        <p:spPr>
          <a:xfrm flipH="false" flipV="false" rot="0">
            <a:off x="-146503" y="6172200"/>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682029" y="2139636"/>
            <a:ext cx="9320271" cy="6366421"/>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Structure</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Microcontroller: ATmega328P.</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Pins:</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14 Digital I/O (6 PWM).</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6 Analog Inputs.</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Power:</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Vin: 7-12V.</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5V, 3.3V: Regulated outputs.</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GND: Ground.</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USB Port: Power and programming.</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ICSP Header: For programming.</a:t>
            </a:r>
          </a:p>
          <a:p>
            <a:pPr algn="l" marL="585088" indent="-292544" lvl="1">
              <a:lnSpc>
                <a:spcPts val="3793"/>
              </a:lnSpc>
              <a:buFont typeface="Arial"/>
              <a:buChar char="•"/>
            </a:pPr>
            <a:r>
              <a:rPr lang="en-US" sz="2709">
                <a:solidFill>
                  <a:srgbClr val="000000"/>
                </a:solidFill>
                <a:latin typeface="Canva Sans"/>
                <a:ea typeface="Canva Sans"/>
                <a:cs typeface="Canva Sans"/>
                <a:sym typeface="Canva Sans"/>
              </a:rPr>
              <a:t>Reset Button: Microcontroller reset.</a:t>
            </a:r>
          </a:p>
          <a:p>
            <a:pPr algn="ctr">
              <a:lnSpc>
                <a:spcPts val="3285"/>
              </a:lnSpc>
              <a:spcBef>
                <a:spcPct val="0"/>
              </a:spcBef>
            </a:pPr>
          </a:p>
        </p:txBody>
      </p:sp>
      <p:sp>
        <p:nvSpPr>
          <p:cNvPr name="TextBox 16" id="16"/>
          <p:cNvSpPr txBox="true"/>
          <p:nvPr/>
        </p:nvSpPr>
        <p:spPr>
          <a:xfrm rot="0">
            <a:off x="7903387" y="6096000"/>
            <a:ext cx="8502353" cy="3077343"/>
          </a:xfrm>
          <a:prstGeom prst="rect">
            <a:avLst/>
          </a:prstGeom>
        </p:spPr>
        <p:txBody>
          <a:bodyPr anchor="t" rtlCol="false" tIns="0" lIns="0" bIns="0" rIns="0">
            <a:spAutoFit/>
          </a:bodyPr>
          <a:lstStyle/>
          <a:p>
            <a:pPr algn="ctr">
              <a:lnSpc>
                <a:spcPts val="5753"/>
              </a:lnSpc>
              <a:spcBef>
                <a:spcPct val="0"/>
              </a:spcBef>
            </a:pPr>
            <a:r>
              <a:rPr lang="en-US" sz="4109">
                <a:solidFill>
                  <a:srgbClr val="000000"/>
                </a:solidFill>
                <a:latin typeface="Racing Sans One"/>
                <a:ea typeface="Racing Sans One"/>
                <a:cs typeface="Racing Sans One"/>
                <a:sym typeface="Racing Sans One"/>
              </a:rPr>
              <a:t>Feat</a:t>
            </a:r>
            <a:r>
              <a:rPr lang="en-US" sz="4109">
                <a:solidFill>
                  <a:srgbClr val="000000"/>
                </a:solidFill>
                <a:latin typeface="Racing Sans One"/>
                <a:ea typeface="Racing Sans One"/>
                <a:cs typeface="Racing Sans One"/>
                <a:sym typeface="Racing Sans One"/>
              </a:rPr>
              <a:t>ures</a:t>
            </a:r>
          </a:p>
          <a:p>
            <a:pPr algn="l" marL="585088" indent="-292544" lvl="1">
              <a:lnSpc>
                <a:spcPts val="3793"/>
              </a:lnSpc>
              <a:spcBef>
                <a:spcPct val="0"/>
              </a:spcBef>
              <a:buFont typeface="Arial"/>
              <a:buChar char="•"/>
            </a:pPr>
            <a:r>
              <a:rPr lang="en-US" sz="2709">
                <a:solidFill>
                  <a:srgbClr val="000000"/>
                </a:solidFill>
                <a:latin typeface="Canva Sans"/>
                <a:ea typeface="Canva Sans"/>
                <a:cs typeface="Canva Sans"/>
                <a:sym typeface="Canva Sans"/>
              </a:rPr>
              <a:t>Voltage: 5V logic, 7-12V input.</a:t>
            </a:r>
          </a:p>
          <a:p>
            <a:pPr algn="l" marL="585088" indent="-292544" lvl="1">
              <a:lnSpc>
                <a:spcPts val="3793"/>
              </a:lnSpc>
              <a:spcBef>
                <a:spcPct val="0"/>
              </a:spcBef>
              <a:buFont typeface="Arial"/>
              <a:buChar char="•"/>
            </a:pPr>
            <a:r>
              <a:rPr lang="en-US" sz="2709">
                <a:solidFill>
                  <a:srgbClr val="000000"/>
                </a:solidFill>
                <a:latin typeface="Canva Sans"/>
                <a:ea typeface="Canva Sans"/>
                <a:cs typeface="Canva Sans"/>
                <a:sym typeface="Canva Sans"/>
              </a:rPr>
              <a:t>Memory: 32 KB Flash, 2 KB SRAM, 1 KB EEPROM.</a:t>
            </a:r>
          </a:p>
          <a:p>
            <a:pPr algn="l" marL="585088" indent="-292544" lvl="1">
              <a:lnSpc>
                <a:spcPts val="3793"/>
              </a:lnSpc>
              <a:spcBef>
                <a:spcPct val="0"/>
              </a:spcBef>
              <a:buFont typeface="Arial"/>
              <a:buChar char="•"/>
            </a:pPr>
            <a:r>
              <a:rPr lang="en-US" sz="2709">
                <a:solidFill>
                  <a:srgbClr val="000000"/>
                </a:solidFill>
                <a:latin typeface="Canva Sans"/>
                <a:ea typeface="Canva Sans"/>
                <a:cs typeface="Canva Sans"/>
                <a:sym typeface="Canva Sans"/>
              </a:rPr>
              <a:t>Communication: Serial (UART), SPI, I2C.</a:t>
            </a:r>
          </a:p>
          <a:p>
            <a:pPr algn="l" marL="585088" indent="-292544" lvl="1">
              <a:lnSpc>
                <a:spcPts val="3793"/>
              </a:lnSpc>
              <a:spcBef>
                <a:spcPct val="0"/>
              </a:spcBef>
              <a:buFont typeface="Arial"/>
              <a:buChar char="•"/>
            </a:pPr>
            <a:r>
              <a:rPr lang="en-US" sz="2709">
                <a:solidFill>
                  <a:srgbClr val="000000"/>
                </a:solidFill>
                <a:latin typeface="Canva Sans"/>
                <a:ea typeface="Canva Sans"/>
                <a:cs typeface="Canva Sans"/>
                <a:sym typeface="Canva Sans"/>
              </a:rPr>
              <a:t>Programming: Arduino IDE.</a:t>
            </a:r>
          </a:p>
          <a:p>
            <a:pPr algn="ctr">
              <a:lnSpc>
                <a:spcPts val="3611"/>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558220"/>
            <a:ext cx="9144000" cy="4728780"/>
          </a:xfrm>
          <a:custGeom>
            <a:avLst/>
            <a:gdLst/>
            <a:ahLst/>
            <a:cxnLst/>
            <a:rect r="r" b="b" t="t" l="l"/>
            <a:pathLst>
              <a:path h="4728780" w="9144000">
                <a:moveTo>
                  <a:pt x="0" y="0"/>
                </a:moveTo>
                <a:lnTo>
                  <a:pt x="9144000" y="0"/>
                </a:lnTo>
                <a:lnTo>
                  <a:pt x="9144000" y="4728780"/>
                </a:lnTo>
                <a:lnTo>
                  <a:pt x="0" y="4728780"/>
                </a:lnTo>
                <a:lnTo>
                  <a:pt x="0" y="0"/>
                </a:lnTo>
                <a:close/>
              </a:path>
            </a:pathLst>
          </a:custGeom>
          <a:blipFill>
            <a:blip r:embed="rId2"/>
            <a:stretch>
              <a:fillRect l="0" t="-15866" r="0" b="-15866"/>
            </a:stretch>
          </a:blipFill>
        </p:spPr>
      </p:sp>
      <p:sp>
        <p:nvSpPr>
          <p:cNvPr name="Freeform 3" id="3"/>
          <p:cNvSpPr/>
          <p:nvPr/>
        </p:nvSpPr>
        <p:spPr>
          <a:xfrm flipH="false" flipV="false" rot="0">
            <a:off x="9144000" y="0"/>
            <a:ext cx="9144000" cy="4728780"/>
          </a:xfrm>
          <a:custGeom>
            <a:avLst/>
            <a:gdLst/>
            <a:ahLst/>
            <a:cxnLst/>
            <a:rect r="r" b="b" t="t" l="l"/>
            <a:pathLst>
              <a:path h="4728780" w="9144000">
                <a:moveTo>
                  <a:pt x="0" y="0"/>
                </a:moveTo>
                <a:lnTo>
                  <a:pt x="9144000" y="0"/>
                </a:lnTo>
                <a:lnTo>
                  <a:pt x="9144000" y="4728780"/>
                </a:lnTo>
                <a:lnTo>
                  <a:pt x="0" y="4728780"/>
                </a:lnTo>
                <a:lnTo>
                  <a:pt x="0" y="0"/>
                </a:lnTo>
                <a:close/>
              </a:path>
            </a:pathLst>
          </a:custGeom>
          <a:blipFill>
            <a:blip r:embed="rId2"/>
            <a:stretch>
              <a:fillRect l="0" t="-15866" r="0" b="-15866"/>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5746498" y="1028700"/>
            <a:ext cx="1512802" cy="1512802"/>
          </a:xfrm>
          <a:custGeom>
            <a:avLst/>
            <a:gdLst/>
            <a:ahLst/>
            <a:cxnLst/>
            <a:rect r="r" b="b" t="t" l="l"/>
            <a:pathLst>
              <a:path h="1512802" w="1512802">
                <a:moveTo>
                  <a:pt x="0" y="0"/>
                </a:moveTo>
                <a:lnTo>
                  <a:pt x="1512802" y="0"/>
                </a:lnTo>
                <a:lnTo>
                  <a:pt x="1512802" y="1512802"/>
                </a:lnTo>
                <a:lnTo>
                  <a:pt x="0" y="1512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96216" y="479123"/>
            <a:ext cx="9440065" cy="1305978"/>
          </a:xfrm>
          <a:prstGeom prst="rect">
            <a:avLst/>
          </a:prstGeom>
        </p:spPr>
        <p:txBody>
          <a:bodyPr anchor="t" rtlCol="false" tIns="0" lIns="0" bIns="0" rIns="0">
            <a:spAutoFit/>
          </a:bodyPr>
          <a:lstStyle/>
          <a:p>
            <a:pPr algn="ctr">
              <a:lnSpc>
                <a:spcPts val="10655"/>
              </a:lnSpc>
              <a:spcBef>
                <a:spcPct val="0"/>
              </a:spcBef>
            </a:pPr>
            <a:r>
              <a:rPr lang="en-US" sz="7610">
                <a:solidFill>
                  <a:srgbClr val="7B8372"/>
                </a:solidFill>
                <a:latin typeface="Paalalabas Wide"/>
                <a:ea typeface="Paalalabas Wide"/>
                <a:cs typeface="Paalalabas Wide"/>
                <a:sym typeface="Paalalabas Wide"/>
              </a:rPr>
              <a:t>THE TEAM</a:t>
            </a:r>
          </a:p>
        </p:txBody>
      </p:sp>
      <p:grpSp>
        <p:nvGrpSpPr>
          <p:cNvPr name="Group 9" id="9"/>
          <p:cNvGrpSpPr/>
          <p:nvPr/>
        </p:nvGrpSpPr>
        <p:grpSpPr>
          <a:xfrm rot="0">
            <a:off x="1723579" y="4102752"/>
            <a:ext cx="2532849" cy="25328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2424" r="0" b="-12424"/>
              </a:stretch>
            </a:blipFill>
          </p:spPr>
        </p:sp>
      </p:grpSp>
      <p:grpSp>
        <p:nvGrpSpPr>
          <p:cNvPr name="Group 11" id="11"/>
          <p:cNvGrpSpPr/>
          <p:nvPr/>
        </p:nvGrpSpPr>
        <p:grpSpPr>
          <a:xfrm rot="0">
            <a:off x="6423648" y="1569902"/>
            <a:ext cx="2532849" cy="25328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2727" r="0" b="-12727"/>
              </a:stretch>
            </a:blipFill>
          </p:spPr>
        </p:sp>
      </p:grpSp>
      <p:grpSp>
        <p:nvGrpSpPr>
          <p:cNvPr name="Group 13" id="13"/>
          <p:cNvGrpSpPr/>
          <p:nvPr/>
        </p:nvGrpSpPr>
        <p:grpSpPr>
          <a:xfrm rot="0">
            <a:off x="1723579" y="7094771"/>
            <a:ext cx="2532849" cy="25328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2195" r="0" b="-12195"/>
              </a:stretch>
            </a:blipFill>
          </p:spPr>
        </p:sp>
      </p:grpSp>
      <p:grpSp>
        <p:nvGrpSpPr>
          <p:cNvPr name="Group 15" id="15"/>
          <p:cNvGrpSpPr/>
          <p:nvPr/>
        </p:nvGrpSpPr>
        <p:grpSpPr>
          <a:xfrm rot="0">
            <a:off x="10138180" y="4102752"/>
            <a:ext cx="2532849" cy="25328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11011" r="0" b="-11011"/>
              </a:stretch>
            </a:blipFill>
          </p:spPr>
        </p:sp>
      </p:grpSp>
      <p:sp>
        <p:nvSpPr>
          <p:cNvPr name="Freeform 17" id="17"/>
          <p:cNvSpPr/>
          <p:nvPr/>
        </p:nvSpPr>
        <p:spPr>
          <a:xfrm flipH="false" flipV="false" rot="5422646">
            <a:off x="16703458" y="8341547"/>
            <a:ext cx="667448" cy="1892248"/>
          </a:xfrm>
          <a:custGeom>
            <a:avLst/>
            <a:gdLst/>
            <a:ahLst/>
            <a:cxnLst/>
            <a:rect r="r" b="b" t="t" l="l"/>
            <a:pathLst>
              <a:path h="1892248" w="667448">
                <a:moveTo>
                  <a:pt x="0" y="0"/>
                </a:moveTo>
                <a:lnTo>
                  <a:pt x="667447" y="0"/>
                </a:lnTo>
                <a:lnTo>
                  <a:pt x="667447" y="1892248"/>
                </a:lnTo>
                <a:lnTo>
                  <a:pt x="0" y="18922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8" id="18"/>
          <p:cNvGrpSpPr/>
          <p:nvPr/>
        </p:nvGrpSpPr>
        <p:grpSpPr>
          <a:xfrm rot="0">
            <a:off x="10245429" y="7094771"/>
            <a:ext cx="2532849" cy="253284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11585" r="0" b="-11585"/>
              </a:stretch>
            </a:blipFill>
          </p:spPr>
        </p:sp>
      </p:grpSp>
      <p:sp>
        <p:nvSpPr>
          <p:cNvPr name="TextBox 20" id="20"/>
          <p:cNvSpPr txBox="true"/>
          <p:nvPr/>
        </p:nvSpPr>
        <p:spPr>
          <a:xfrm rot="0">
            <a:off x="4572000" y="4671630"/>
            <a:ext cx="3496330" cy="521521"/>
          </a:xfrm>
          <a:prstGeom prst="rect">
            <a:avLst/>
          </a:prstGeom>
        </p:spPr>
        <p:txBody>
          <a:bodyPr anchor="t" rtlCol="false" tIns="0" lIns="0" bIns="0" rIns="0">
            <a:spAutoFit/>
          </a:bodyPr>
          <a:lstStyle/>
          <a:p>
            <a:pPr algn="l">
              <a:lnSpc>
                <a:spcPts val="4329"/>
              </a:lnSpc>
            </a:pPr>
            <a:r>
              <a:rPr lang="en-US" sz="3092">
                <a:solidFill>
                  <a:srgbClr val="7B8372"/>
                </a:solidFill>
                <a:latin typeface="Francois One"/>
                <a:ea typeface="Francois One"/>
                <a:cs typeface="Francois One"/>
                <a:sym typeface="Francois One"/>
              </a:rPr>
              <a:t>NGUYỄN VĂN BẮC</a:t>
            </a:r>
          </a:p>
        </p:txBody>
      </p:sp>
      <p:sp>
        <p:nvSpPr>
          <p:cNvPr name="TextBox 21" id="21"/>
          <p:cNvSpPr txBox="true"/>
          <p:nvPr/>
        </p:nvSpPr>
        <p:spPr>
          <a:xfrm rot="0">
            <a:off x="9165295" y="1829480"/>
            <a:ext cx="4478620" cy="521521"/>
          </a:xfrm>
          <a:prstGeom prst="rect">
            <a:avLst/>
          </a:prstGeom>
        </p:spPr>
        <p:txBody>
          <a:bodyPr anchor="t" rtlCol="false" tIns="0" lIns="0" bIns="0" rIns="0">
            <a:spAutoFit/>
          </a:bodyPr>
          <a:lstStyle/>
          <a:p>
            <a:pPr algn="l">
              <a:lnSpc>
                <a:spcPts val="4329"/>
              </a:lnSpc>
            </a:pPr>
            <a:r>
              <a:rPr lang="en-US" sz="3092">
                <a:solidFill>
                  <a:srgbClr val="7B8372"/>
                </a:solidFill>
                <a:latin typeface="Francois One"/>
                <a:ea typeface="Francois One"/>
                <a:cs typeface="Francois One"/>
                <a:sym typeface="Francois One"/>
              </a:rPr>
              <a:t>ĐOÀN LÝ HỒNG MINH</a:t>
            </a:r>
          </a:p>
        </p:txBody>
      </p:sp>
      <p:sp>
        <p:nvSpPr>
          <p:cNvPr name="TextBox 22" id="22"/>
          <p:cNvSpPr txBox="true"/>
          <p:nvPr/>
        </p:nvSpPr>
        <p:spPr>
          <a:xfrm rot="0">
            <a:off x="4752479" y="7344021"/>
            <a:ext cx="3496330" cy="521521"/>
          </a:xfrm>
          <a:prstGeom prst="rect">
            <a:avLst/>
          </a:prstGeom>
        </p:spPr>
        <p:txBody>
          <a:bodyPr anchor="t" rtlCol="false" tIns="0" lIns="0" bIns="0" rIns="0">
            <a:spAutoFit/>
          </a:bodyPr>
          <a:lstStyle/>
          <a:p>
            <a:pPr algn="l">
              <a:lnSpc>
                <a:spcPts val="4329"/>
              </a:lnSpc>
            </a:pPr>
            <a:r>
              <a:rPr lang="en-US" sz="3092">
                <a:solidFill>
                  <a:srgbClr val="7B8372"/>
                </a:solidFill>
                <a:latin typeface="Francois One"/>
                <a:ea typeface="Francois One"/>
                <a:cs typeface="Francois One"/>
                <a:sym typeface="Francois One"/>
              </a:rPr>
              <a:t>HỒ ĐĂNG QUANG</a:t>
            </a:r>
          </a:p>
        </p:txBody>
      </p:sp>
      <p:sp>
        <p:nvSpPr>
          <p:cNvPr name="TextBox 23" id="23"/>
          <p:cNvSpPr txBox="true"/>
          <p:nvPr/>
        </p:nvSpPr>
        <p:spPr>
          <a:xfrm rot="0">
            <a:off x="13045383" y="4671630"/>
            <a:ext cx="4587281" cy="521521"/>
          </a:xfrm>
          <a:prstGeom prst="rect">
            <a:avLst/>
          </a:prstGeom>
        </p:spPr>
        <p:txBody>
          <a:bodyPr anchor="t" rtlCol="false" tIns="0" lIns="0" bIns="0" rIns="0">
            <a:spAutoFit/>
          </a:bodyPr>
          <a:lstStyle/>
          <a:p>
            <a:pPr algn="l">
              <a:lnSpc>
                <a:spcPts val="4329"/>
              </a:lnSpc>
            </a:pPr>
            <a:r>
              <a:rPr lang="en-US" sz="3092">
                <a:solidFill>
                  <a:srgbClr val="7B8372"/>
                </a:solidFill>
                <a:latin typeface="Francois One"/>
                <a:ea typeface="Francois One"/>
                <a:cs typeface="Francois One"/>
                <a:sym typeface="Francois One"/>
              </a:rPr>
              <a:t>PHAN QUỐC LÂM</a:t>
            </a:r>
          </a:p>
        </p:txBody>
      </p:sp>
      <p:sp>
        <p:nvSpPr>
          <p:cNvPr name="TextBox 24" id="24"/>
          <p:cNvSpPr txBox="true"/>
          <p:nvPr/>
        </p:nvSpPr>
        <p:spPr>
          <a:xfrm rot="0">
            <a:off x="4572000" y="5316645"/>
            <a:ext cx="3772982" cy="416474"/>
          </a:xfrm>
          <a:prstGeom prst="rect">
            <a:avLst/>
          </a:prstGeom>
        </p:spPr>
        <p:txBody>
          <a:bodyPr anchor="t" rtlCol="false" tIns="0" lIns="0" bIns="0" rIns="0">
            <a:spAutoFit/>
          </a:bodyPr>
          <a:lstStyle/>
          <a:p>
            <a:pPr algn="l">
              <a:lnSpc>
                <a:spcPts val="3294"/>
              </a:lnSpc>
            </a:pPr>
            <a:r>
              <a:rPr lang="en-US" sz="2353" b="true">
                <a:solidFill>
                  <a:srgbClr val="7B8372"/>
                </a:solidFill>
                <a:latin typeface="Poppins Bold"/>
                <a:ea typeface="Poppins Bold"/>
                <a:cs typeface="Poppins Bold"/>
                <a:sym typeface="Poppins Bold"/>
              </a:rPr>
              <a:t>SE180739</a:t>
            </a:r>
          </a:p>
        </p:txBody>
      </p:sp>
      <p:sp>
        <p:nvSpPr>
          <p:cNvPr name="TextBox 25" id="25"/>
          <p:cNvSpPr txBox="true"/>
          <p:nvPr/>
        </p:nvSpPr>
        <p:spPr>
          <a:xfrm rot="0">
            <a:off x="9144000" y="2474827"/>
            <a:ext cx="3772982" cy="416474"/>
          </a:xfrm>
          <a:prstGeom prst="rect">
            <a:avLst/>
          </a:prstGeom>
        </p:spPr>
        <p:txBody>
          <a:bodyPr anchor="t" rtlCol="false" tIns="0" lIns="0" bIns="0" rIns="0">
            <a:spAutoFit/>
          </a:bodyPr>
          <a:lstStyle/>
          <a:p>
            <a:pPr algn="l">
              <a:lnSpc>
                <a:spcPts val="3294"/>
              </a:lnSpc>
            </a:pPr>
            <a:r>
              <a:rPr lang="en-US" sz="2353" b="true">
                <a:solidFill>
                  <a:srgbClr val="7B8372"/>
                </a:solidFill>
                <a:latin typeface="Poppins Bold"/>
                <a:ea typeface="Poppins Bold"/>
                <a:cs typeface="Poppins Bold"/>
                <a:sym typeface="Poppins Bold"/>
              </a:rPr>
              <a:t>SE180733</a:t>
            </a:r>
          </a:p>
        </p:txBody>
      </p:sp>
      <p:sp>
        <p:nvSpPr>
          <p:cNvPr name="TextBox 26" id="26"/>
          <p:cNvSpPr txBox="true"/>
          <p:nvPr/>
        </p:nvSpPr>
        <p:spPr>
          <a:xfrm rot="0">
            <a:off x="4752479" y="7963917"/>
            <a:ext cx="2000186" cy="416474"/>
          </a:xfrm>
          <a:prstGeom prst="rect">
            <a:avLst/>
          </a:prstGeom>
        </p:spPr>
        <p:txBody>
          <a:bodyPr anchor="t" rtlCol="false" tIns="0" lIns="0" bIns="0" rIns="0">
            <a:spAutoFit/>
          </a:bodyPr>
          <a:lstStyle/>
          <a:p>
            <a:pPr algn="l">
              <a:lnSpc>
                <a:spcPts val="3294"/>
              </a:lnSpc>
            </a:pPr>
            <a:r>
              <a:rPr lang="en-US" sz="2353" b="true">
                <a:solidFill>
                  <a:srgbClr val="7B8372"/>
                </a:solidFill>
                <a:latin typeface="Poppins Bold"/>
                <a:ea typeface="Poppins Bold"/>
                <a:cs typeface="Poppins Bold"/>
                <a:sym typeface="Poppins Bold"/>
              </a:rPr>
              <a:t>SE180734</a:t>
            </a:r>
          </a:p>
        </p:txBody>
      </p:sp>
      <p:sp>
        <p:nvSpPr>
          <p:cNvPr name="TextBox 27" id="27"/>
          <p:cNvSpPr txBox="true"/>
          <p:nvPr/>
        </p:nvSpPr>
        <p:spPr>
          <a:xfrm rot="0">
            <a:off x="13045383" y="5283060"/>
            <a:ext cx="2000186" cy="416474"/>
          </a:xfrm>
          <a:prstGeom prst="rect">
            <a:avLst/>
          </a:prstGeom>
        </p:spPr>
        <p:txBody>
          <a:bodyPr anchor="t" rtlCol="false" tIns="0" lIns="0" bIns="0" rIns="0">
            <a:spAutoFit/>
          </a:bodyPr>
          <a:lstStyle/>
          <a:p>
            <a:pPr algn="l">
              <a:lnSpc>
                <a:spcPts val="3294"/>
              </a:lnSpc>
            </a:pPr>
            <a:r>
              <a:rPr lang="en-US" sz="2353" b="true">
                <a:solidFill>
                  <a:srgbClr val="7B8372"/>
                </a:solidFill>
                <a:latin typeface="Poppins Bold"/>
                <a:ea typeface="Poppins Bold"/>
                <a:cs typeface="Poppins Bold"/>
                <a:sym typeface="Poppins Bold"/>
              </a:rPr>
              <a:t>SE182754</a:t>
            </a:r>
          </a:p>
        </p:txBody>
      </p:sp>
      <p:sp>
        <p:nvSpPr>
          <p:cNvPr name="TextBox 28" id="28"/>
          <p:cNvSpPr txBox="true"/>
          <p:nvPr/>
        </p:nvSpPr>
        <p:spPr>
          <a:xfrm rot="0">
            <a:off x="13045383" y="7344021"/>
            <a:ext cx="4478620" cy="521521"/>
          </a:xfrm>
          <a:prstGeom prst="rect">
            <a:avLst/>
          </a:prstGeom>
        </p:spPr>
        <p:txBody>
          <a:bodyPr anchor="t" rtlCol="false" tIns="0" lIns="0" bIns="0" rIns="0">
            <a:spAutoFit/>
          </a:bodyPr>
          <a:lstStyle/>
          <a:p>
            <a:pPr algn="l">
              <a:lnSpc>
                <a:spcPts val="4329"/>
              </a:lnSpc>
            </a:pPr>
            <a:r>
              <a:rPr lang="en-US" sz="3092">
                <a:solidFill>
                  <a:srgbClr val="7B8372"/>
                </a:solidFill>
                <a:latin typeface="Francois One"/>
                <a:ea typeface="Francois One"/>
                <a:cs typeface="Francois One"/>
                <a:sym typeface="Francois One"/>
              </a:rPr>
              <a:t>TRẦN VĂN QUYẾT</a:t>
            </a:r>
          </a:p>
        </p:txBody>
      </p:sp>
      <p:sp>
        <p:nvSpPr>
          <p:cNvPr name="TextBox 29" id="29"/>
          <p:cNvSpPr txBox="true"/>
          <p:nvPr/>
        </p:nvSpPr>
        <p:spPr>
          <a:xfrm rot="0">
            <a:off x="13045383" y="7951267"/>
            <a:ext cx="3772982" cy="416560"/>
          </a:xfrm>
          <a:prstGeom prst="rect">
            <a:avLst/>
          </a:prstGeom>
        </p:spPr>
        <p:txBody>
          <a:bodyPr anchor="t" rtlCol="false" tIns="0" lIns="0" bIns="0" rIns="0">
            <a:spAutoFit/>
          </a:bodyPr>
          <a:lstStyle/>
          <a:p>
            <a:pPr algn="l">
              <a:lnSpc>
                <a:spcPts val="3289"/>
              </a:lnSpc>
              <a:spcBef>
                <a:spcPct val="0"/>
              </a:spcBef>
            </a:pPr>
            <a:r>
              <a:rPr lang="en-US" b="true" sz="2349">
                <a:solidFill>
                  <a:srgbClr val="7B8372"/>
                </a:solidFill>
                <a:latin typeface="Poppins Bold"/>
                <a:ea typeface="Poppins Bold"/>
                <a:cs typeface="Poppins Bold"/>
                <a:sym typeface="Poppins Bold"/>
              </a:rPr>
              <a:t>SE181574</a:t>
            </a:r>
          </a:p>
        </p:txBody>
      </p:sp>
      <p:sp>
        <p:nvSpPr>
          <p:cNvPr name="TextBox 30" id="30"/>
          <p:cNvSpPr txBox="true"/>
          <p:nvPr/>
        </p:nvSpPr>
        <p:spPr>
          <a:xfrm rot="0">
            <a:off x="9144000" y="3015125"/>
            <a:ext cx="5805190" cy="416560"/>
          </a:xfrm>
          <a:prstGeom prst="rect">
            <a:avLst/>
          </a:prstGeom>
        </p:spPr>
        <p:txBody>
          <a:bodyPr anchor="t" rtlCol="false" tIns="0" lIns="0" bIns="0" rIns="0">
            <a:spAutoFit/>
          </a:bodyPr>
          <a:lstStyle/>
          <a:p>
            <a:pPr algn="ctr">
              <a:lnSpc>
                <a:spcPts val="3289"/>
              </a:lnSpc>
              <a:spcBef>
                <a:spcPct val="0"/>
              </a:spcBef>
            </a:pPr>
            <a:r>
              <a:rPr lang="en-US" b="true" sz="2349">
                <a:solidFill>
                  <a:srgbClr val="7B8372"/>
                </a:solidFill>
                <a:latin typeface="Poppins Bold"/>
                <a:ea typeface="Poppins Bold"/>
                <a:cs typeface="Poppins Bold"/>
                <a:sym typeface="Poppins Bold"/>
              </a:rPr>
              <a:t>Leader,code,assembling components</a:t>
            </a:r>
          </a:p>
        </p:txBody>
      </p:sp>
      <p:sp>
        <p:nvSpPr>
          <p:cNvPr name="TextBox 31" id="31"/>
          <p:cNvSpPr txBox="true"/>
          <p:nvPr/>
        </p:nvSpPr>
        <p:spPr>
          <a:xfrm rot="0">
            <a:off x="4752479" y="8531161"/>
            <a:ext cx="4935935" cy="416560"/>
          </a:xfrm>
          <a:prstGeom prst="rect">
            <a:avLst/>
          </a:prstGeom>
        </p:spPr>
        <p:txBody>
          <a:bodyPr anchor="t" rtlCol="false" tIns="0" lIns="0" bIns="0" rIns="0">
            <a:spAutoFit/>
          </a:bodyPr>
          <a:lstStyle/>
          <a:p>
            <a:pPr algn="ctr">
              <a:lnSpc>
                <a:spcPts val="3289"/>
              </a:lnSpc>
              <a:spcBef>
                <a:spcPct val="0"/>
              </a:spcBef>
            </a:pPr>
            <a:r>
              <a:rPr lang="en-US" b="true" sz="2349">
                <a:solidFill>
                  <a:srgbClr val="7B8372"/>
                </a:solidFill>
                <a:latin typeface="Poppins Bold"/>
                <a:ea typeface="Poppins Bold"/>
                <a:cs typeface="Poppins Bold"/>
                <a:sym typeface="Poppins Bold"/>
              </a:rPr>
              <a:t>Design block diagram,flowchart</a:t>
            </a:r>
          </a:p>
        </p:txBody>
      </p:sp>
      <p:sp>
        <p:nvSpPr>
          <p:cNvPr name="TextBox 32" id="32"/>
          <p:cNvSpPr txBox="true"/>
          <p:nvPr/>
        </p:nvSpPr>
        <p:spPr>
          <a:xfrm rot="0">
            <a:off x="4572000" y="5823358"/>
            <a:ext cx="4636988" cy="416560"/>
          </a:xfrm>
          <a:prstGeom prst="rect">
            <a:avLst/>
          </a:prstGeom>
        </p:spPr>
        <p:txBody>
          <a:bodyPr anchor="t" rtlCol="false" tIns="0" lIns="0" bIns="0" rIns="0">
            <a:spAutoFit/>
          </a:bodyPr>
          <a:lstStyle/>
          <a:p>
            <a:pPr algn="ctr">
              <a:lnSpc>
                <a:spcPts val="3289"/>
              </a:lnSpc>
              <a:spcBef>
                <a:spcPct val="0"/>
              </a:spcBef>
            </a:pPr>
            <a:r>
              <a:rPr lang="en-US" b="true" sz="2349">
                <a:solidFill>
                  <a:srgbClr val="7B8372"/>
                </a:solidFill>
                <a:latin typeface="Poppins Bold"/>
                <a:ea typeface="Poppins Bold"/>
                <a:cs typeface="Poppins Bold"/>
                <a:sym typeface="Poppins Bold"/>
              </a:rPr>
              <a:t>Writing report,circuit diagram</a:t>
            </a:r>
          </a:p>
        </p:txBody>
      </p:sp>
      <p:sp>
        <p:nvSpPr>
          <p:cNvPr name="TextBox 33" id="33"/>
          <p:cNvSpPr txBox="true"/>
          <p:nvPr/>
        </p:nvSpPr>
        <p:spPr>
          <a:xfrm rot="0">
            <a:off x="13045383" y="5898761"/>
            <a:ext cx="4724400" cy="416560"/>
          </a:xfrm>
          <a:prstGeom prst="rect">
            <a:avLst/>
          </a:prstGeom>
        </p:spPr>
        <p:txBody>
          <a:bodyPr anchor="t" rtlCol="false" tIns="0" lIns="0" bIns="0" rIns="0">
            <a:spAutoFit/>
          </a:bodyPr>
          <a:lstStyle/>
          <a:p>
            <a:pPr algn="ctr">
              <a:lnSpc>
                <a:spcPts val="3289"/>
              </a:lnSpc>
              <a:spcBef>
                <a:spcPct val="0"/>
              </a:spcBef>
            </a:pPr>
            <a:r>
              <a:rPr lang="en-US" b="true" sz="2349">
                <a:solidFill>
                  <a:srgbClr val="7B8372"/>
                </a:solidFill>
                <a:latin typeface="Poppins Bold"/>
                <a:ea typeface="Poppins Bold"/>
                <a:cs typeface="Poppins Bold"/>
                <a:sym typeface="Poppins Bold"/>
              </a:rPr>
              <a:t>Video demo,prepare hardware</a:t>
            </a:r>
          </a:p>
        </p:txBody>
      </p:sp>
      <p:sp>
        <p:nvSpPr>
          <p:cNvPr name="TextBox 34" id="34"/>
          <p:cNvSpPr txBox="true"/>
          <p:nvPr/>
        </p:nvSpPr>
        <p:spPr>
          <a:xfrm rot="0">
            <a:off x="13045383" y="8531161"/>
            <a:ext cx="5118596" cy="416560"/>
          </a:xfrm>
          <a:prstGeom prst="rect">
            <a:avLst/>
          </a:prstGeom>
        </p:spPr>
        <p:txBody>
          <a:bodyPr anchor="t" rtlCol="false" tIns="0" lIns="0" bIns="0" rIns="0">
            <a:spAutoFit/>
          </a:bodyPr>
          <a:lstStyle/>
          <a:p>
            <a:pPr algn="ctr">
              <a:lnSpc>
                <a:spcPts val="3289"/>
              </a:lnSpc>
              <a:spcBef>
                <a:spcPct val="0"/>
              </a:spcBef>
            </a:pPr>
            <a:r>
              <a:rPr lang="en-US" b="true" sz="2349">
                <a:solidFill>
                  <a:srgbClr val="7B8372"/>
                </a:solidFill>
                <a:latin typeface="Poppins Bold"/>
                <a:ea typeface="Poppins Bold"/>
                <a:cs typeface="Poppins Bold"/>
                <a:sym typeface="Poppins Bold"/>
              </a:rPr>
              <a:t>Powerpoint,prepare presentation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0"/>
            <a:ext cx="6653492" cy="1990466"/>
            <a:chOff x="0" y="0"/>
            <a:chExt cx="1150770" cy="344265"/>
          </a:xfrm>
        </p:grpSpPr>
        <p:sp>
          <p:nvSpPr>
            <p:cNvPr name="Freeform 11" id="11"/>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2" id="12"/>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HC-05 Bluetooth Module</a:t>
              </a:r>
            </a:p>
          </p:txBody>
        </p:sp>
      </p:grpSp>
      <p:sp>
        <p:nvSpPr>
          <p:cNvPr name="Freeform 13" id="13"/>
          <p:cNvSpPr/>
          <p:nvPr/>
        </p:nvSpPr>
        <p:spPr>
          <a:xfrm flipH="false" flipV="false" rot="0">
            <a:off x="9469197" y="434665"/>
            <a:ext cx="7790103" cy="5552219"/>
          </a:xfrm>
          <a:custGeom>
            <a:avLst/>
            <a:gdLst/>
            <a:ahLst/>
            <a:cxnLst/>
            <a:rect r="r" b="b" t="t" l="l"/>
            <a:pathLst>
              <a:path h="5552219" w="7790103">
                <a:moveTo>
                  <a:pt x="0" y="0"/>
                </a:moveTo>
                <a:lnTo>
                  <a:pt x="7790103" y="0"/>
                </a:lnTo>
                <a:lnTo>
                  <a:pt x="7790103" y="5552219"/>
                </a:lnTo>
                <a:lnTo>
                  <a:pt x="0" y="5552219"/>
                </a:lnTo>
                <a:lnTo>
                  <a:pt x="0" y="0"/>
                </a:lnTo>
                <a:close/>
              </a:path>
            </a:pathLst>
          </a:custGeom>
          <a:blipFill>
            <a:blip r:embed="rId6"/>
            <a:stretch>
              <a:fillRect l="0" t="0" r="0" b="0"/>
            </a:stretch>
          </a:blipFill>
        </p:spPr>
      </p:sp>
      <p:sp>
        <p:nvSpPr>
          <p:cNvPr name="Freeform 14" id="14"/>
          <p:cNvSpPr/>
          <p:nvPr/>
        </p:nvSpPr>
        <p:spPr>
          <a:xfrm flipH="false" flipV="false" rot="0">
            <a:off x="-221464" y="8601042"/>
            <a:ext cx="3381386" cy="3381386"/>
          </a:xfrm>
          <a:custGeom>
            <a:avLst/>
            <a:gdLst/>
            <a:ahLst/>
            <a:cxnLst/>
            <a:rect r="r" b="b" t="t" l="l"/>
            <a:pathLst>
              <a:path h="3381386" w="3381386">
                <a:moveTo>
                  <a:pt x="0" y="0"/>
                </a:moveTo>
                <a:lnTo>
                  <a:pt x="3381387" y="0"/>
                </a:lnTo>
                <a:lnTo>
                  <a:pt x="3381387" y="3381387"/>
                </a:lnTo>
                <a:lnTo>
                  <a:pt x="0" y="3381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0" y="1998248"/>
            <a:ext cx="9541272" cy="5343398"/>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Structure</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M</a:t>
            </a:r>
            <a:r>
              <a:rPr lang="en-US" sz="2709">
                <a:solidFill>
                  <a:srgbClr val="000000"/>
                </a:solidFill>
                <a:latin typeface="Arial"/>
                <a:ea typeface="Arial"/>
                <a:cs typeface="Arial"/>
                <a:sym typeface="Arial"/>
              </a:rPr>
              <a:t>icrocontroller: Handles Bluetooth communication.</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Antenna: Built-in for wireless signal transmission.</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Pins:</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GND: Ground pin.</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KEY/Enable: Puts the module into command mode for configuration.</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TX: Transmits data to other devices.</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RX: Receives data from other devices.</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Status LED: Indicates the module's state.</a:t>
            </a:r>
          </a:p>
          <a:p>
            <a:pPr algn="ctr">
              <a:lnSpc>
                <a:spcPts val="2659"/>
              </a:lnSpc>
              <a:spcBef>
                <a:spcPct val="0"/>
              </a:spcBef>
            </a:pPr>
          </a:p>
        </p:txBody>
      </p:sp>
      <p:sp>
        <p:nvSpPr>
          <p:cNvPr name="TextBox 16" id="16"/>
          <p:cNvSpPr txBox="true"/>
          <p:nvPr/>
        </p:nvSpPr>
        <p:spPr>
          <a:xfrm rot="0">
            <a:off x="6653492" y="6354701"/>
            <a:ext cx="11255772" cy="3932299"/>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Features</a:t>
            </a:r>
          </a:p>
          <a:p>
            <a:pPr algn="l" marL="585088" indent="-292544" lvl="1">
              <a:lnSpc>
                <a:spcPts val="3793"/>
              </a:lnSpc>
              <a:buFont typeface="Arial"/>
              <a:buChar char="•"/>
            </a:pPr>
            <a:r>
              <a:rPr lang="en-US" sz="2709">
                <a:solidFill>
                  <a:srgbClr val="000000"/>
                </a:solidFill>
                <a:latin typeface="Arial"/>
                <a:ea typeface="Arial"/>
                <a:cs typeface="Arial"/>
                <a:sym typeface="Arial"/>
              </a:rPr>
              <a:t>Bluetooth Version: 2.0+EDR.</a:t>
            </a:r>
          </a:p>
          <a:p>
            <a:pPr algn="l" marL="585088" indent="-292544" lvl="1">
              <a:lnSpc>
                <a:spcPts val="3793"/>
              </a:lnSpc>
              <a:buFont typeface="Arial"/>
              <a:buChar char="•"/>
            </a:pPr>
            <a:r>
              <a:rPr lang="en-US" sz="2709">
                <a:solidFill>
                  <a:srgbClr val="000000"/>
                </a:solidFill>
                <a:latin typeface="Arial"/>
                <a:ea typeface="Arial"/>
                <a:cs typeface="Arial"/>
                <a:sym typeface="Arial"/>
              </a:rPr>
              <a:t>Range: Up to 10 meters.</a:t>
            </a:r>
          </a:p>
          <a:p>
            <a:pPr algn="l" marL="585088" indent="-292544" lvl="1">
              <a:lnSpc>
                <a:spcPts val="3793"/>
              </a:lnSpc>
              <a:buFont typeface="Arial"/>
              <a:buChar char="•"/>
            </a:pPr>
            <a:r>
              <a:rPr lang="en-US" sz="2709">
                <a:solidFill>
                  <a:srgbClr val="000000"/>
                </a:solidFill>
                <a:latin typeface="Arial"/>
                <a:ea typeface="Arial"/>
                <a:cs typeface="Arial"/>
                <a:sym typeface="Arial"/>
              </a:rPr>
              <a:t>Baud Rate: Default 9600 bps, configurable.</a:t>
            </a:r>
          </a:p>
          <a:p>
            <a:pPr algn="l" marL="585088" indent="-292544" lvl="1">
              <a:lnSpc>
                <a:spcPts val="3793"/>
              </a:lnSpc>
              <a:buFont typeface="Arial"/>
              <a:buChar char="•"/>
            </a:pPr>
            <a:r>
              <a:rPr lang="en-US" sz="2709">
                <a:solidFill>
                  <a:srgbClr val="000000"/>
                </a:solidFill>
                <a:latin typeface="Arial"/>
                <a:ea typeface="Arial"/>
                <a:cs typeface="Arial"/>
                <a:sym typeface="Arial"/>
              </a:rPr>
              <a:t>Modes: Command mode (configuration), Data mode (communication).</a:t>
            </a:r>
          </a:p>
          <a:p>
            <a:pPr algn="l" marL="585088" indent="-292544" lvl="1">
              <a:lnSpc>
                <a:spcPts val="3793"/>
              </a:lnSpc>
              <a:buFont typeface="Arial"/>
              <a:buChar char="•"/>
            </a:pPr>
            <a:r>
              <a:rPr lang="en-US" sz="2709">
                <a:solidFill>
                  <a:srgbClr val="000000"/>
                </a:solidFill>
                <a:latin typeface="Arial"/>
                <a:ea typeface="Arial"/>
                <a:cs typeface="Arial"/>
                <a:sym typeface="Arial"/>
              </a:rPr>
              <a:t>Power Supply: 3.3V (supports 5V input).</a:t>
            </a:r>
          </a:p>
          <a:p>
            <a:pPr algn="l" marL="585088" indent="-292544" lvl="1">
              <a:lnSpc>
                <a:spcPts val="3793"/>
              </a:lnSpc>
              <a:buFont typeface="Arial"/>
              <a:buChar char="•"/>
            </a:pPr>
            <a:r>
              <a:rPr lang="en-US" sz="2709">
                <a:solidFill>
                  <a:srgbClr val="000000"/>
                </a:solidFill>
                <a:latin typeface="Arial"/>
                <a:ea typeface="Arial"/>
                <a:cs typeface="Arial"/>
                <a:sym typeface="Arial"/>
              </a:rPr>
              <a:t>Interface: UART</a:t>
            </a:r>
          </a:p>
          <a:p>
            <a:pPr algn="ctr">
              <a:lnSpc>
                <a:spcPts val="2814"/>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0" y="0"/>
            <a:ext cx="6498479" cy="1990466"/>
            <a:chOff x="0" y="0"/>
            <a:chExt cx="1123959" cy="344265"/>
          </a:xfrm>
        </p:grpSpPr>
        <p:sp>
          <p:nvSpPr>
            <p:cNvPr name="Freeform 11" id="11"/>
            <p:cNvSpPr/>
            <p:nvPr/>
          </p:nvSpPr>
          <p:spPr>
            <a:xfrm flipH="false" flipV="false" rot="0">
              <a:off x="0" y="0"/>
              <a:ext cx="1123959" cy="344265"/>
            </a:xfrm>
            <a:custGeom>
              <a:avLst/>
              <a:gdLst/>
              <a:ahLst/>
              <a:cxnLst/>
              <a:rect r="r" b="b" t="t" l="l"/>
              <a:pathLst>
                <a:path h="344265" w="1123959">
                  <a:moveTo>
                    <a:pt x="920759" y="0"/>
                  </a:moveTo>
                  <a:lnTo>
                    <a:pt x="0" y="0"/>
                  </a:lnTo>
                  <a:lnTo>
                    <a:pt x="0" y="344265"/>
                  </a:lnTo>
                  <a:lnTo>
                    <a:pt x="920759" y="344265"/>
                  </a:lnTo>
                  <a:lnTo>
                    <a:pt x="1123959" y="172133"/>
                  </a:lnTo>
                  <a:lnTo>
                    <a:pt x="920759" y="0"/>
                  </a:lnTo>
                  <a:close/>
                </a:path>
              </a:pathLst>
            </a:custGeom>
            <a:solidFill>
              <a:srgbClr val="BFC5BE"/>
            </a:solidFill>
          </p:spPr>
        </p:sp>
        <p:sp>
          <p:nvSpPr>
            <p:cNvPr name="TextBox 12" id="12"/>
            <p:cNvSpPr txBox="true"/>
            <p:nvPr/>
          </p:nvSpPr>
          <p:spPr>
            <a:xfrm>
              <a:off x="0" y="-95250"/>
              <a:ext cx="1009659"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IR Sensor HW-201</a:t>
              </a:r>
            </a:p>
          </p:txBody>
        </p:sp>
      </p:grpSp>
      <p:sp>
        <p:nvSpPr>
          <p:cNvPr name="Freeform 13" id="13"/>
          <p:cNvSpPr/>
          <p:nvPr/>
        </p:nvSpPr>
        <p:spPr>
          <a:xfrm flipH="false" flipV="false" rot="0">
            <a:off x="7696175" y="1470970"/>
            <a:ext cx="10591825" cy="4120573"/>
          </a:xfrm>
          <a:custGeom>
            <a:avLst/>
            <a:gdLst/>
            <a:ahLst/>
            <a:cxnLst/>
            <a:rect r="r" b="b" t="t" l="l"/>
            <a:pathLst>
              <a:path h="4120573" w="10591825">
                <a:moveTo>
                  <a:pt x="0" y="0"/>
                </a:moveTo>
                <a:lnTo>
                  <a:pt x="10591825" y="0"/>
                </a:lnTo>
                <a:lnTo>
                  <a:pt x="10591825" y="4120573"/>
                </a:lnTo>
                <a:lnTo>
                  <a:pt x="0" y="4120573"/>
                </a:lnTo>
                <a:lnTo>
                  <a:pt x="0" y="0"/>
                </a:lnTo>
                <a:close/>
              </a:path>
            </a:pathLst>
          </a:custGeom>
          <a:blipFill>
            <a:blip r:embed="rId6"/>
            <a:stretch>
              <a:fillRect l="0" t="-317" r="-672" b="-317"/>
            </a:stretch>
          </a:blipFill>
        </p:spPr>
      </p:sp>
      <p:sp>
        <p:nvSpPr>
          <p:cNvPr name="TextBox 14" id="14"/>
          <p:cNvSpPr txBox="true"/>
          <p:nvPr/>
        </p:nvSpPr>
        <p:spPr>
          <a:xfrm rot="0">
            <a:off x="0" y="2101075"/>
            <a:ext cx="8205155" cy="6904736"/>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Structure</a:t>
            </a:r>
          </a:p>
          <a:p>
            <a:pPr algn="l" marL="585088" indent="-292544" lvl="1">
              <a:lnSpc>
                <a:spcPts val="3793"/>
              </a:lnSpc>
              <a:buFont typeface="Arial"/>
              <a:buChar char="•"/>
            </a:pPr>
            <a:r>
              <a:rPr lang="en-US" sz="2709">
                <a:solidFill>
                  <a:srgbClr val="000000"/>
                </a:solidFill>
                <a:latin typeface="Arial"/>
                <a:ea typeface="Arial"/>
                <a:cs typeface="Arial"/>
                <a:sym typeface="Arial"/>
              </a:rPr>
              <a:t>IR Emitter LED: Emits infrared light.</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IR Receiver (Photodiode): Detects reflected IR s</a:t>
            </a:r>
            <a:r>
              <a:rPr lang="en-US" sz="2709">
                <a:solidFill>
                  <a:srgbClr val="000000"/>
                </a:solidFill>
                <a:latin typeface="Arial"/>
                <a:ea typeface="Arial"/>
                <a:cs typeface="Arial"/>
                <a:sym typeface="Arial"/>
              </a:rPr>
              <a:t>ignals.</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Distance Adjust (Potentiometer): Sets detection range.</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Power LED: Indicates the module is powered.</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Obstacle LED: Lights up when an obstacle is detected.</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Pins:</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VCC: Power supply (3.3V - 5V).</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GND: Ground pin.</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OUT: Digital output signal.</a:t>
            </a:r>
          </a:p>
          <a:p>
            <a:pPr algn="l">
              <a:lnSpc>
                <a:spcPts val="3793"/>
              </a:lnSpc>
              <a:spcBef>
                <a:spcPct val="0"/>
              </a:spcBef>
            </a:pPr>
          </a:p>
        </p:txBody>
      </p:sp>
      <p:sp>
        <p:nvSpPr>
          <p:cNvPr name="TextBox 15" id="15"/>
          <p:cNvSpPr txBox="true"/>
          <p:nvPr/>
        </p:nvSpPr>
        <p:spPr>
          <a:xfrm rot="0">
            <a:off x="7205194" y="6387325"/>
            <a:ext cx="9324975" cy="2618486"/>
          </a:xfrm>
          <a:prstGeom prst="rect">
            <a:avLst/>
          </a:prstGeom>
        </p:spPr>
        <p:txBody>
          <a:bodyPr anchor="t" rtlCol="false" tIns="0" lIns="0" bIns="0" rIns="0">
            <a:spAutoFit/>
          </a:bodyPr>
          <a:lstStyle/>
          <a:p>
            <a:pPr algn="ctr">
              <a:lnSpc>
                <a:spcPts val="5753"/>
              </a:lnSpc>
              <a:spcBef>
                <a:spcPct val="0"/>
              </a:spcBef>
            </a:pPr>
            <a:r>
              <a:rPr lang="en-US" sz="4109">
                <a:solidFill>
                  <a:srgbClr val="000000"/>
                </a:solidFill>
                <a:latin typeface="Racing Sans One"/>
                <a:ea typeface="Racing Sans One"/>
                <a:cs typeface="Racing Sans One"/>
                <a:sym typeface="Racing Sans One"/>
              </a:rPr>
              <a:t>Character</a:t>
            </a:r>
            <a:r>
              <a:rPr lang="en-US" sz="4109">
                <a:solidFill>
                  <a:srgbClr val="000000"/>
                </a:solidFill>
                <a:latin typeface="Racing Sans One"/>
                <a:ea typeface="Racing Sans One"/>
                <a:cs typeface="Racing Sans One"/>
                <a:sym typeface="Racing Sans One"/>
              </a:rPr>
              <a:t>istics:</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Voltage: 3.3V - 5V.</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Range: Adjustable (2-30 cm).</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Output: Digital (HIGH/LOW based on obstacle presence).</a:t>
            </a:r>
          </a:p>
          <a:p>
            <a:pPr algn="l">
              <a:lnSpc>
                <a:spcPts val="3793"/>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3918158" y="8724251"/>
            <a:ext cx="6711285" cy="4142339"/>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50615" y="957847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920647" y="210999"/>
            <a:ext cx="6576668" cy="4932501"/>
          </a:xfrm>
          <a:custGeom>
            <a:avLst/>
            <a:gdLst/>
            <a:ahLst/>
            <a:cxnLst/>
            <a:rect r="r" b="b" t="t" l="l"/>
            <a:pathLst>
              <a:path h="4932501" w="6576668">
                <a:moveTo>
                  <a:pt x="0" y="0"/>
                </a:moveTo>
                <a:lnTo>
                  <a:pt x="6576668" y="0"/>
                </a:lnTo>
                <a:lnTo>
                  <a:pt x="6576668" y="4932501"/>
                </a:lnTo>
                <a:lnTo>
                  <a:pt x="0" y="4932501"/>
                </a:lnTo>
                <a:lnTo>
                  <a:pt x="0" y="0"/>
                </a:lnTo>
                <a:close/>
              </a:path>
            </a:pathLst>
          </a:custGeom>
          <a:blipFill>
            <a:blip r:embed="rId6"/>
            <a:stretch>
              <a:fillRect l="0" t="0" r="0" b="0"/>
            </a:stretch>
          </a:blipFill>
        </p:spPr>
      </p:sp>
      <p:grpSp>
        <p:nvGrpSpPr>
          <p:cNvPr name="Group 11" id="11"/>
          <p:cNvGrpSpPr/>
          <p:nvPr/>
        </p:nvGrpSpPr>
        <p:grpSpPr>
          <a:xfrm rot="0">
            <a:off x="-794576" y="-7002"/>
            <a:ext cx="5665371" cy="1523132"/>
            <a:chOff x="0" y="0"/>
            <a:chExt cx="979867" cy="263437"/>
          </a:xfrm>
        </p:grpSpPr>
        <p:sp>
          <p:nvSpPr>
            <p:cNvPr name="Freeform 12" id="12"/>
            <p:cNvSpPr/>
            <p:nvPr/>
          </p:nvSpPr>
          <p:spPr>
            <a:xfrm flipH="false" flipV="false" rot="0">
              <a:off x="0" y="0"/>
              <a:ext cx="979867" cy="263437"/>
            </a:xfrm>
            <a:custGeom>
              <a:avLst/>
              <a:gdLst/>
              <a:ahLst/>
              <a:cxnLst/>
              <a:rect r="r" b="b" t="t" l="l"/>
              <a:pathLst>
                <a:path h="263437" w="979867">
                  <a:moveTo>
                    <a:pt x="776667" y="0"/>
                  </a:moveTo>
                  <a:lnTo>
                    <a:pt x="0" y="0"/>
                  </a:lnTo>
                  <a:lnTo>
                    <a:pt x="0" y="263437"/>
                  </a:lnTo>
                  <a:lnTo>
                    <a:pt x="776667" y="263437"/>
                  </a:lnTo>
                  <a:lnTo>
                    <a:pt x="979867" y="131718"/>
                  </a:lnTo>
                  <a:lnTo>
                    <a:pt x="776667" y="0"/>
                  </a:lnTo>
                  <a:close/>
                </a:path>
              </a:pathLst>
            </a:custGeom>
            <a:solidFill>
              <a:srgbClr val="BFC5BE"/>
            </a:solidFill>
          </p:spPr>
        </p:sp>
        <p:sp>
          <p:nvSpPr>
            <p:cNvPr name="TextBox 13" id="13"/>
            <p:cNvSpPr txBox="true"/>
            <p:nvPr/>
          </p:nvSpPr>
          <p:spPr>
            <a:xfrm>
              <a:off x="0" y="-38100"/>
              <a:ext cx="865567" cy="301537"/>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510354" y="285705"/>
            <a:ext cx="9445324" cy="854075"/>
          </a:xfrm>
          <a:prstGeom prst="rect">
            <a:avLst/>
          </a:prstGeom>
        </p:spPr>
        <p:txBody>
          <a:bodyPr anchor="t" rtlCol="false" tIns="0" lIns="0" bIns="0" rIns="0">
            <a:spAutoFit/>
          </a:bodyPr>
          <a:lstStyle/>
          <a:p>
            <a:pPr algn="l">
              <a:lnSpc>
                <a:spcPts val="7000"/>
              </a:lnSpc>
            </a:pPr>
            <a:r>
              <a:rPr lang="en-US" sz="5000">
                <a:solidFill>
                  <a:srgbClr val="000000"/>
                </a:solidFill>
                <a:latin typeface="Racing Sans One"/>
                <a:ea typeface="Racing Sans One"/>
                <a:cs typeface="Racing Sans One"/>
                <a:sym typeface="Racing Sans One"/>
              </a:rPr>
              <a:t>HC-SRF05</a:t>
            </a:r>
          </a:p>
        </p:txBody>
      </p:sp>
      <p:sp>
        <p:nvSpPr>
          <p:cNvPr name="TextBox 15" id="15"/>
          <p:cNvSpPr txBox="true"/>
          <p:nvPr/>
        </p:nvSpPr>
        <p:spPr>
          <a:xfrm rot="0">
            <a:off x="0" y="1638712"/>
            <a:ext cx="8582483" cy="5819648"/>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Structure</a:t>
            </a:r>
          </a:p>
          <a:p>
            <a:pPr algn="l" marL="585088" indent="-292544" lvl="1">
              <a:lnSpc>
                <a:spcPts val="3793"/>
              </a:lnSpc>
              <a:buFont typeface="Arial"/>
              <a:buChar char="•"/>
            </a:pPr>
            <a:r>
              <a:rPr lang="en-US" sz="2709">
                <a:solidFill>
                  <a:srgbClr val="000000"/>
                </a:solidFill>
                <a:latin typeface="Arial"/>
                <a:ea typeface="Arial"/>
                <a:cs typeface="Arial"/>
                <a:sym typeface="Arial"/>
              </a:rPr>
              <a:t>Transmitter: Emits 40 kHz ultrasonic waves.</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Receiver: Receives the reflected s</a:t>
            </a:r>
            <a:r>
              <a:rPr lang="en-US" sz="2709">
                <a:solidFill>
                  <a:srgbClr val="000000"/>
                </a:solidFill>
                <a:latin typeface="Arial"/>
                <a:ea typeface="Arial"/>
                <a:cs typeface="Arial"/>
                <a:sym typeface="Arial"/>
              </a:rPr>
              <a:t>ignal (echo).</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Pins:</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VCC: Provides 5V power supply.</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GND: Ground pin.</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Trig: Trigger pin to emit ultrasonic waves.</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Echo: Receives the reflected signal, with pulse width proportional to distance.</a:t>
            </a:r>
          </a:p>
          <a:p>
            <a:pPr algn="l" marL="1170177" indent="-390059" lvl="2">
              <a:lnSpc>
                <a:spcPts val="3793"/>
              </a:lnSpc>
              <a:spcBef>
                <a:spcPct val="0"/>
              </a:spcBef>
              <a:buFont typeface="Arial"/>
              <a:buChar char="⚬"/>
            </a:pPr>
            <a:r>
              <a:rPr lang="en-US" sz="2709">
                <a:solidFill>
                  <a:srgbClr val="000000"/>
                </a:solidFill>
                <a:latin typeface="Arial"/>
                <a:ea typeface="Arial"/>
                <a:cs typeface="Arial"/>
                <a:sym typeface="Arial"/>
              </a:rPr>
              <a:t>No Connection (OUT): Not used (no connection).</a:t>
            </a:r>
          </a:p>
          <a:p>
            <a:pPr algn="ctr">
              <a:lnSpc>
                <a:spcPts val="2659"/>
              </a:lnSpc>
              <a:spcBef>
                <a:spcPct val="0"/>
              </a:spcBef>
            </a:pPr>
          </a:p>
        </p:txBody>
      </p:sp>
      <p:sp>
        <p:nvSpPr>
          <p:cNvPr name="TextBox 16" id="16"/>
          <p:cNvSpPr txBox="true"/>
          <p:nvPr/>
        </p:nvSpPr>
        <p:spPr>
          <a:xfrm rot="0">
            <a:off x="7312965" y="5885581"/>
            <a:ext cx="9306124" cy="3438398"/>
          </a:xfrm>
          <a:prstGeom prst="rect">
            <a:avLst/>
          </a:prstGeom>
        </p:spPr>
        <p:txBody>
          <a:bodyPr anchor="t" rtlCol="false" tIns="0" lIns="0" bIns="0" rIns="0">
            <a:spAutoFit/>
          </a:bodyPr>
          <a:lstStyle/>
          <a:p>
            <a:pPr algn="ctr">
              <a:lnSpc>
                <a:spcPts val="5753"/>
              </a:lnSpc>
              <a:spcBef>
                <a:spcPct val="0"/>
              </a:spcBef>
            </a:pPr>
            <a:r>
              <a:rPr lang="en-US" sz="4109">
                <a:solidFill>
                  <a:srgbClr val="000000"/>
                </a:solidFill>
                <a:latin typeface="Racing Sans One"/>
                <a:ea typeface="Racing Sans One"/>
                <a:cs typeface="Racing Sans One"/>
                <a:sym typeface="Racing Sans One"/>
              </a:rPr>
              <a:t>Features</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Operating Voltage: 5V.</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Measuring Range: 2 cm - 400 cm.</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Accuracy: ±3 mm.</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Operating Frequency: 40 kHz.</a:t>
            </a:r>
          </a:p>
          <a:p>
            <a:pPr algn="l" marL="585088" indent="-292544" lvl="1">
              <a:lnSpc>
                <a:spcPts val="3793"/>
              </a:lnSpc>
              <a:spcBef>
                <a:spcPct val="0"/>
              </a:spcBef>
              <a:buFont typeface="Arial"/>
              <a:buChar char="•"/>
            </a:pPr>
            <a:r>
              <a:rPr lang="en-US" sz="2709">
                <a:solidFill>
                  <a:srgbClr val="000000"/>
                </a:solidFill>
                <a:latin typeface="Arial"/>
                <a:ea typeface="Arial"/>
                <a:cs typeface="Arial"/>
                <a:sym typeface="Arial"/>
              </a:rPr>
              <a:t>Distance Calculation: Distance = (Pulse time × 0.034) / 2.</a:t>
            </a:r>
          </a:p>
          <a:p>
            <a:pPr algn="ctr">
              <a:lnSpc>
                <a:spcPts val="265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3579157" y="7868635"/>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610008" y="775207"/>
            <a:ext cx="7887307" cy="6391854"/>
          </a:xfrm>
          <a:custGeom>
            <a:avLst/>
            <a:gdLst/>
            <a:ahLst/>
            <a:cxnLst/>
            <a:rect r="r" b="b" t="t" l="l"/>
            <a:pathLst>
              <a:path h="6391854" w="7887307">
                <a:moveTo>
                  <a:pt x="0" y="0"/>
                </a:moveTo>
                <a:lnTo>
                  <a:pt x="7887307" y="0"/>
                </a:lnTo>
                <a:lnTo>
                  <a:pt x="7887307" y="6391854"/>
                </a:lnTo>
                <a:lnTo>
                  <a:pt x="0" y="6391854"/>
                </a:lnTo>
                <a:lnTo>
                  <a:pt x="0" y="0"/>
                </a:lnTo>
                <a:close/>
              </a:path>
            </a:pathLst>
          </a:custGeom>
          <a:blipFill>
            <a:blip r:embed="rId4"/>
            <a:stretch>
              <a:fillRect l="0" t="0" r="0" b="0"/>
            </a:stretch>
          </a:blipFill>
        </p:spPr>
      </p:sp>
      <p:grpSp>
        <p:nvGrpSpPr>
          <p:cNvPr name="Group 10" id="10"/>
          <p:cNvGrpSpPr/>
          <p:nvPr/>
        </p:nvGrpSpPr>
        <p:grpSpPr>
          <a:xfrm rot="0">
            <a:off x="-92919" y="43230"/>
            <a:ext cx="4888894" cy="1462567"/>
            <a:chOff x="0" y="0"/>
            <a:chExt cx="1150770" cy="344265"/>
          </a:xfrm>
        </p:grpSpPr>
        <p:sp>
          <p:nvSpPr>
            <p:cNvPr name="Freeform 11" id="11"/>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2" id="12"/>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Piezo Buzzer</a:t>
              </a:r>
            </a:p>
          </p:txBody>
        </p:sp>
      </p:grpSp>
      <p:sp>
        <p:nvSpPr>
          <p:cNvPr name="TextBox 13" id="13"/>
          <p:cNvSpPr txBox="true"/>
          <p:nvPr/>
        </p:nvSpPr>
        <p:spPr>
          <a:xfrm rot="0">
            <a:off x="223975" y="1767717"/>
            <a:ext cx="9144000" cy="4719193"/>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Structure:</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P</a:t>
            </a:r>
            <a:r>
              <a:rPr lang="en-US" sz="2300">
                <a:solidFill>
                  <a:srgbClr val="000000"/>
                </a:solidFill>
                <a:latin typeface="Arial"/>
                <a:ea typeface="Arial"/>
                <a:cs typeface="Arial"/>
                <a:sym typeface="Arial"/>
              </a:rPr>
              <a:t>iezoelectric Disc: The component that generates sound when subjected to electrical signals.</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Piezo Bender: A bending structure that enhances sound generation.</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Upper Housing and Lower Housing: Protect the internal components.</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PCB with Drive Circuit: Printed circuit board that controls the sound signal.</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Connection Wires: Provide electrical connections to the buzzer.</a:t>
            </a:r>
          </a:p>
          <a:p>
            <a:pPr algn="l">
              <a:lnSpc>
                <a:spcPts val="3220"/>
              </a:lnSpc>
              <a:spcBef>
                <a:spcPct val="0"/>
              </a:spcBef>
            </a:pPr>
          </a:p>
        </p:txBody>
      </p:sp>
      <p:sp>
        <p:nvSpPr>
          <p:cNvPr name="TextBox 14" id="14"/>
          <p:cNvSpPr txBox="true"/>
          <p:nvPr/>
        </p:nvSpPr>
        <p:spPr>
          <a:xfrm rot="0">
            <a:off x="4795975" y="6292946"/>
            <a:ext cx="8679160" cy="3075178"/>
          </a:xfrm>
          <a:prstGeom prst="rect">
            <a:avLst/>
          </a:prstGeom>
        </p:spPr>
        <p:txBody>
          <a:bodyPr anchor="t" rtlCol="false" tIns="0" lIns="0" bIns="0" rIns="0">
            <a:spAutoFit/>
          </a:bodyPr>
          <a:lstStyle/>
          <a:p>
            <a:pPr algn="ctr">
              <a:lnSpc>
                <a:spcPts val="5753"/>
              </a:lnSpc>
              <a:spcBef>
                <a:spcPct val="0"/>
              </a:spcBef>
            </a:pPr>
            <a:r>
              <a:rPr lang="en-US" sz="4109">
                <a:solidFill>
                  <a:srgbClr val="000000"/>
                </a:solidFill>
                <a:latin typeface="Racing Sans One"/>
                <a:ea typeface="Racing Sans One"/>
                <a:cs typeface="Racing Sans One"/>
                <a:sym typeface="Racing Sans One"/>
              </a:rPr>
              <a:t>Features</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Operating Voltage: 3V - 12V.</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Sound Frequency: Typically 2 kHz - 4 kHz.</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Current Consumption: Low, energy-efficient.</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Sound Output: Emits sound when electrical signals are applied.</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Size: Compact, suitable for integration into electronic devices.</a:t>
            </a:r>
          </a:p>
          <a:p>
            <a:pPr algn="l">
              <a:lnSpc>
                <a:spcPts val="2800"/>
              </a:lnSpc>
              <a:spcBef>
                <a:spcPct val="0"/>
              </a:spcBef>
            </a:pPr>
          </a:p>
        </p:txBody>
      </p:sp>
      <p:sp>
        <p:nvSpPr>
          <p:cNvPr name="Freeform 15" id="15"/>
          <p:cNvSpPr/>
          <p:nvPr/>
        </p:nvSpPr>
        <p:spPr>
          <a:xfrm flipH="false" flipV="false" rot="0">
            <a:off x="-530479" y="7868635"/>
            <a:ext cx="3118359" cy="2687458"/>
          </a:xfrm>
          <a:custGeom>
            <a:avLst/>
            <a:gdLst/>
            <a:ahLst/>
            <a:cxnLst/>
            <a:rect r="r" b="b" t="t" l="l"/>
            <a:pathLst>
              <a:path h="2687458" w="3118359">
                <a:moveTo>
                  <a:pt x="0" y="0"/>
                </a:moveTo>
                <a:lnTo>
                  <a:pt x="3118358" y="0"/>
                </a:lnTo>
                <a:lnTo>
                  <a:pt x="3118358" y="2687458"/>
                </a:lnTo>
                <a:lnTo>
                  <a:pt x="0" y="2687458"/>
                </a:lnTo>
                <a:lnTo>
                  <a:pt x="0" y="0"/>
                </a:lnTo>
                <a:close/>
              </a:path>
            </a:pathLst>
          </a:custGeom>
          <a:blipFill>
            <a:blip r:embed="rId5">
              <a:alphaModFix amt="55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5902175" cy="1765701"/>
            <a:chOff x="0" y="0"/>
            <a:chExt cx="1150770" cy="344265"/>
          </a:xfrm>
        </p:grpSpPr>
        <p:sp>
          <p:nvSpPr>
            <p:cNvPr name="Freeform 8" id="8"/>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9" id="9"/>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Led RGB WS2812B</a:t>
              </a:r>
            </a:p>
          </p:txBody>
        </p:sp>
      </p:grpSp>
      <p:sp>
        <p:nvSpPr>
          <p:cNvPr name="Freeform 10" id="10"/>
          <p:cNvSpPr/>
          <p:nvPr/>
        </p:nvSpPr>
        <p:spPr>
          <a:xfrm flipH="false" flipV="false" rot="0">
            <a:off x="3348564" y="1765701"/>
            <a:ext cx="5107221" cy="3052363"/>
          </a:xfrm>
          <a:custGeom>
            <a:avLst/>
            <a:gdLst/>
            <a:ahLst/>
            <a:cxnLst/>
            <a:rect r="r" b="b" t="t" l="l"/>
            <a:pathLst>
              <a:path h="3052363" w="5107221">
                <a:moveTo>
                  <a:pt x="0" y="0"/>
                </a:moveTo>
                <a:lnTo>
                  <a:pt x="5107221" y="0"/>
                </a:lnTo>
                <a:lnTo>
                  <a:pt x="5107221" y="3052363"/>
                </a:lnTo>
                <a:lnTo>
                  <a:pt x="0" y="3052363"/>
                </a:lnTo>
                <a:lnTo>
                  <a:pt x="0" y="0"/>
                </a:lnTo>
                <a:close/>
              </a:path>
            </a:pathLst>
          </a:custGeom>
          <a:blipFill>
            <a:blip r:embed="rId6"/>
            <a:stretch>
              <a:fillRect l="0" t="0" r="0" b="0"/>
            </a:stretch>
          </a:blipFill>
        </p:spPr>
      </p:sp>
      <p:sp>
        <p:nvSpPr>
          <p:cNvPr name="Freeform 11" id="11"/>
          <p:cNvSpPr/>
          <p:nvPr/>
        </p:nvSpPr>
        <p:spPr>
          <a:xfrm flipH="false" flipV="false" rot="0">
            <a:off x="9975751" y="1480435"/>
            <a:ext cx="6297527" cy="3337629"/>
          </a:xfrm>
          <a:custGeom>
            <a:avLst/>
            <a:gdLst/>
            <a:ahLst/>
            <a:cxnLst/>
            <a:rect r="r" b="b" t="t" l="l"/>
            <a:pathLst>
              <a:path h="3337629" w="6297527">
                <a:moveTo>
                  <a:pt x="0" y="0"/>
                </a:moveTo>
                <a:lnTo>
                  <a:pt x="6297527" y="0"/>
                </a:lnTo>
                <a:lnTo>
                  <a:pt x="6297527" y="3337629"/>
                </a:lnTo>
                <a:lnTo>
                  <a:pt x="0" y="3337629"/>
                </a:lnTo>
                <a:lnTo>
                  <a:pt x="0" y="0"/>
                </a:lnTo>
                <a:close/>
              </a:path>
            </a:pathLst>
          </a:custGeom>
          <a:blipFill>
            <a:blip r:embed="rId7"/>
            <a:stretch>
              <a:fillRect l="-580" t="0" r="-580" b="-3885"/>
            </a:stretch>
          </a:blipFill>
        </p:spPr>
      </p:sp>
      <p:sp>
        <p:nvSpPr>
          <p:cNvPr name="TextBox 12" id="12"/>
          <p:cNvSpPr txBox="true"/>
          <p:nvPr/>
        </p:nvSpPr>
        <p:spPr>
          <a:xfrm rot="0">
            <a:off x="0" y="5067300"/>
            <a:ext cx="8133842" cy="4275501"/>
          </a:xfrm>
          <a:prstGeom prst="rect">
            <a:avLst/>
          </a:prstGeom>
        </p:spPr>
        <p:txBody>
          <a:bodyPr anchor="t" rtlCol="false" tIns="0" lIns="0" bIns="0" rIns="0">
            <a:spAutoFit/>
          </a:bodyPr>
          <a:lstStyle/>
          <a:p>
            <a:pPr algn="ctr">
              <a:lnSpc>
                <a:spcPts val="5753"/>
              </a:lnSpc>
            </a:pPr>
            <a:r>
              <a:rPr lang="en-US" sz="4109">
                <a:solidFill>
                  <a:srgbClr val="000000"/>
                </a:solidFill>
                <a:latin typeface="Racing Sans One"/>
                <a:ea typeface="Racing Sans One"/>
                <a:cs typeface="Racing Sans One"/>
                <a:sym typeface="Racing Sans One"/>
              </a:rPr>
              <a:t>Structure</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RGB LED: Three </a:t>
            </a:r>
            <a:r>
              <a:rPr lang="en-US" sz="2300">
                <a:solidFill>
                  <a:srgbClr val="000000"/>
                </a:solidFill>
                <a:latin typeface="Arial"/>
                <a:ea typeface="Arial"/>
                <a:cs typeface="Arial"/>
                <a:sym typeface="Arial"/>
              </a:rPr>
              <a:t>integrated LEDs (Red, Green, Blue).</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Control Chip: Integrated IC for controlling color and brightness.</a:t>
            </a:r>
          </a:p>
          <a:p>
            <a:pPr algn="l" marL="496571" indent="-248285" lvl="1">
              <a:lnSpc>
                <a:spcPts val="3220"/>
              </a:lnSpc>
              <a:spcBef>
                <a:spcPct val="0"/>
              </a:spcBef>
              <a:buFont typeface="Arial"/>
              <a:buChar char="•"/>
            </a:pPr>
            <a:r>
              <a:rPr lang="en-US" sz="2300">
                <a:solidFill>
                  <a:srgbClr val="000000"/>
                </a:solidFill>
                <a:latin typeface="Arial"/>
                <a:ea typeface="Arial"/>
                <a:cs typeface="Arial"/>
                <a:sym typeface="Arial"/>
              </a:rPr>
              <a:t>Pins:</a:t>
            </a:r>
          </a:p>
          <a:p>
            <a:pPr algn="l" marL="993141" indent="-331047" lvl="2">
              <a:lnSpc>
                <a:spcPts val="3220"/>
              </a:lnSpc>
              <a:spcBef>
                <a:spcPct val="0"/>
              </a:spcBef>
              <a:buFont typeface="Arial"/>
              <a:buChar char="⚬"/>
            </a:pPr>
            <a:r>
              <a:rPr lang="en-US" sz="2300">
                <a:solidFill>
                  <a:srgbClr val="000000"/>
                </a:solidFill>
                <a:latin typeface="Arial"/>
                <a:ea typeface="Arial"/>
                <a:cs typeface="Arial"/>
                <a:sym typeface="Arial"/>
              </a:rPr>
              <a:t>VCC: Provides 5V power.</a:t>
            </a:r>
          </a:p>
          <a:p>
            <a:pPr algn="l" marL="993141" indent="-331047" lvl="2">
              <a:lnSpc>
                <a:spcPts val="3220"/>
              </a:lnSpc>
              <a:spcBef>
                <a:spcPct val="0"/>
              </a:spcBef>
              <a:buFont typeface="Arial"/>
              <a:buChar char="⚬"/>
            </a:pPr>
            <a:r>
              <a:rPr lang="en-US" sz="2300">
                <a:solidFill>
                  <a:srgbClr val="000000"/>
                </a:solidFill>
                <a:latin typeface="Arial"/>
                <a:ea typeface="Arial"/>
                <a:cs typeface="Arial"/>
                <a:sym typeface="Arial"/>
              </a:rPr>
              <a:t>GND: Ground pin.</a:t>
            </a:r>
          </a:p>
          <a:p>
            <a:pPr algn="l" marL="993141" indent="-331047" lvl="2">
              <a:lnSpc>
                <a:spcPts val="3220"/>
              </a:lnSpc>
              <a:spcBef>
                <a:spcPct val="0"/>
              </a:spcBef>
              <a:buFont typeface="Arial"/>
              <a:buChar char="⚬"/>
            </a:pPr>
            <a:r>
              <a:rPr lang="en-US" sz="2300">
                <a:solidFill>
                  <a:srgbClr val="000000"/>
                </a:solidFill>
                <a:latin typeface="Arial"/>
                <a:ea typeface="Arial"/>
                <a:cs typeface="Arial"/>
                <a:sym typeface="Arial"/>
              </a:rPr>
              <a:t>DIN: Data input.</a:t>
            </a:r>
          </a:p>
          <a:p>
            <a:pPr algn="l" marL="993141" indent="-331047" lvl="2">
              <a:lnSpc>
                <a:spcPts val="3220"/>
              </a:lnSpc>
              <a:spcBef>
                <a:spcPct val="0"/>
              </a:spcBef>
              <a:buFont typeface="Arial"/>
              <a:buChar char="⚬"/>
            </a:pPr>
            <a:r>
              <a:rPr lang="en-US" sz="2300">
                <a:solidFill>
                  <a:srgbClr val="000000"/>
                </a:solidFill>
                <a:latin typeface="Arial"/>
                <a:ea typeface="Arial"/>
                <a:cs typeface="Arial"/>
                <a:sym typeface="Arial"/>
              </a:rPr>
              <a:t>DOUT: Data output.</a:t>
            </a:r>
          </a:p>
          <a:p>
            <a:pPr algn="ctr">
              <a:lnSpc>
                <a:spcPts val="2780"/>
              </a:lnSpc>
              <a:spcBef>
                <a:spcPct val="0"/>
              </a:spcBef>
            </a:pPr>
          </a:p>
        </p:txBody>
      </p:sp>
      <p:sp>
        <p:nvSpPr>
          <p:cNvPr name="TextBox 13" id="13"/>
          <p:cNvSpPr txBox="true"/>
          <p:nvPr/>
        </p:nvSpPr>
        <p:spPr>
          <a:xfrm rot="0">
            <a:off x="8221354" y="5067300"/>
            <a:ext cx="9275961" cy="4719193"/>
          </a:xfrm>
          <a:prstGeom prst="rect">
            <a:avLst/>
          </a:prstGeom>
        </p:spPr>
        <p:txBody>
          <a:bodyPr anchor="t" rtlCol="false" tIns="0" lIns="0" bIns="0" rIns="0">
            <a:spAutoFit/>
          </a:bodyPr>
          <a:lstStyle/>
          <a:p>
            <a:pPr algn="ctr">
              <a:lnSpc>
                <a:spcPts val="5753"/>
              </a:lnSpc>
              <a:spcBef>
                <a:spcPct val="0"/>
              </a:spcBef>
            </a:pPr>
            <a:r>
              <a:rPr lang="en-US" sz="4109">
                <a:solidFill>
                  <a:srgbClr val="000000"/>
                </a:solidFill>
                <a:latin typeface="Racing Sans One"/>
                <a:ea typeface="Racing Sans One"/>
                <a:cs typeface="Racing Sans One"/>
                <a:sym typeface="Racing Sans One"/>
              </a:rPr>
              <a:t>Features</a:t>
            </a:r>
          </a:p>
          <a:p>
            <a:pPr algn="l" marL="496571" indent="-248285" lvl="1">
              <a:lnSpc>
                <a:spcPts val="3220"/>
              </a:lnSpc>
              <a:buFont typeface="Arial"/>
              <a:buChar char="•"/>
            </a:pPr>
            <a:r>
              <a:rPr lang="en-US" sz="2300">
                <a:solidFill>
                  <a:srgbClr val="000000"/>
                </a:solidFill>
                <a:latin typeface="Arial"/>
                <a:ea typeface="Arial"/>
                <a:cs typeface="Arial"/>
                <a:sym typeface="Arial"/>
              </a:rPr>
              <a:t>Operating Voltage: 5V.</a:t>
            </a:r>
          </a:p>
          <a:p>
            <a:pPr algn="l" marL="496571" indent="-248285" lvl="1">
              <a:lnSpc>
                <a:spcPts val="3220"/>
              </a:lnSpc>
              <a:buFont typeface="Arial"/>
              <a:buChar char="•"/>
            </a:pPr>
            <a:r>
              <a:rPr lang="en-US" sz="2300">
                <a:solidFill>
                  <a:srgbClr val="000000"/>
                </a:solidFill>
                <a:latin typeface="Arial"/>
                <a:ea typeface="Arial"/>
                <a:cs typeface="Arial"/>
                <a:sym typeface="Arial"/>
              </a:rPr>
              <a:t>Color: Supports millions of colors.</a:t>
            </a:r>
          </a:p>
          <a:p>
            <a:pPr algn="l" marL="496571" indent="-248285" lvl="1">
              <a:lnSpc>
                <a:spcPts val="3220"/>
              </a:lnSpc>
              <a:buFont typeface="Arial"/>
              <a:buChar char="•"/>
            </a:pPr>
            <a:r>
              <a:rPr lang="en-US" sz="2300">
                <a:solidFill>
                  <a:srgbClr val="000000"/>
                </a:solidFill>
                <a:latin typeface="Arial"/>
                <a:ea typeface="Arial"/>
                <a:cs typeface="Arial"/>
                <a:sym typeface="Arial"/>
              </a:rPr>
              <a:t>Control: Digital data signal (PWM).</a:t>
            </a:r>
          </a:p>
          <a:p>
            <a:pPr algn="l" marL="496571" indent="-248285" lvl="1">
              <a:lnSpc>
                <a:spcPts val="3220"/>
              </a:lnSpc>
              <a:buFont typeface="Arial"/>
              <a:buChar char="•"/>
            </a:pPr>
            <a:r>
              <a:rPr lang="en-US" sz="2300">
                <a:solidFill>
                  <a:srgbClr val="000000"/>
                </a:solidFill>
                <a:latin typeface="Arial"/>
                <a:ea typeface="Arial"/>
                <a:cs typeface="Arial"/>
                <a:sym typeface="Arial"/>
              </a:rPr>
              <a:t>Feature: Each LED can be controlled independently.</a:t>
            </a:r>
          </a:p>
          <a:p>
            <a:pPr algn="l" marL="496571" indent="-248285" lvl="1">
              <a:lnSpc>
                <a:spcPts val="3220"/>
              </a:lnSpc>
              <a:buFont typeface="Arial"/>
              <a:buChar char="•"/>
            </a:pPr>
            <a:r>
              <a:rPr lang="en-US" sz="2300">
                <a:solidFill>
                  <a:srgbClr val="000000"/>
                </a:solidFill>
                <a:latin typeface="Arial"/>
                <a:ea typeface="Arial"/>
                <a:cs typeface="Arial"/>
                <a:sym typeface="Arial"/>
              </a:rPr>
              <a:t>Easy to Chain: Multiple LEDs can be connected in series.</a:t>
            </a:r>
          </a:p>
          <a:p>
            <a:pPr algn="l" marL="496571" indent="-248285" lvl="1">
              <a:lnSpc>
                <a:spcPts val="3220"/>
              </a:lnSpc>
              <a:buFont typeface="Arial"/>
              <a:buChar char="•"/>
            </a:pPr>
            <a:r>
              <a:rPr lang="en-US" sz="2300">
                <a:solidFill>
                  <a:srgbClr val="000000"/>
                </a:solidFill>
                <a:latin typeface="Arial"/>
                <a:ea typeface="Arial"/>
                <a:cs typeface="Arial"/>
                <a:sym typeface="Arial"/>
              </a:rPr>
              <a:t>Epoxy Coating: Protects the LED from moisture, dust, and mechanical damage, enhancing durability and lifespan.</a:t>
            </a:r>
          </a:p>
          <a:p>
            <a:pPr algn="l" marL="496571" indent="-248285" lvl="1">
              <a:lnSpc>
                <a:spcPts val="3220"/>
              </a:lnSpc>
              <a:buFont typeface="Arial"/>
              <a:buChar char="•"/>
            </a:pPr>
            <a:r>
              <a:rPr lang="en-US" sz="2300">
                <a:solidFill>
                  <a:srgbClr val="000000"/>
                </a:solidFill>
                <a:latin typeface="Arial"/>
                <a:ea typeface="Arial"/>
                <a:cs typeface="Arial"/>
                <a:sym typeface="Arial"/>
              </a:rPr>
              <a:t>5050 LED Package: Larger package (5.0mm x 5.0mm) with three LEDs (Red, Green, Blue) per package, providing higher brightness than smaller packages.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47367"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4444901" y="6490477"/>
            <a:ext cx="2814399" cy="2814399"/>
          </a:xfrm>
          <a:prstGeom prst="rect">
            <a:avLst/>
          </a:prstGeom>
        </p:spPr>
      </p:pic>
      <p:sp>
        <p:nvSpPr>
          <p:cNvPr name="Freeform 10" id="10"/>
          <p:cNvSpPr/>
          <p:nvPr/>
        </p:nvSpPr>
        <p:spPr>
          <a:xfrm flipH="false" flipV="false" rot="0">
            <a:off x="436704" y="496436"/>
            <a:ext cx="2057400" cy="4114800"/>
          </a:xfrm>
          <a:custGeom>
            <a:avLst/>
            <a:gdLst/>
            <a:ahLst/>
            <a:cxnLst/>
            <a:rect r="r" b="b" t="t" l="l"/>
            <a:pathLst>
              <a:path h="4114800" w="2057400">
                <a:moveTo>
                  <a:pt x="0" y="0"/>
                </a:moveTo>
                <a:lnTo>
                  <a:pt x="2057400" y="0"/>
                </a:lnTo>
                <a:lnTo>
                  <a:pt x="20574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642270" y="3904820"/>
            <a:ext cx="13209830" cy="1238680"/>
          </a:xfrm>
          <a:prstGeom prst="rect">
            <a:avLst/>
          </a:prstGeom>
        </p:spPr>
        <p:txBody>
          <a:bodyPr anchor="t" rtlCol="false" tIns="0" lIns="0" bIns="0" rIns="0">
            <a:spAutoFit/>
          </a:bodyPr>
          <a:lstStyle/>
          <a:p>
            <a:pPr algn="ctr">
              <a:lnSpc>
                <a:spcPts val="9369"/>
              </a:lnSpc>
            </a:pPr>
            <a:r>
              <a:rPr lang="en-US" sz="9185">
                <a:solidFill>
                  <a:srgbClr val="7B8372"/>
                </a:solidFill>
                <a:latin typeface="Paalalabas Wide"/>
                <a:ea typeface="Paalalabas Wide"/>
                <a:cs typeface="Paalalabas Wide"/>
                <a:sym typeface="Paalalabas Wide"/>
              </a:rPr>
              <a:t>Circuit details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5004453" y="8992737"/>
            <a:ext cx="7201705" cy="4445036"/>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8084717"/>
            <a:ext cx="2555391" cy="2202283"/>
          </a:xfrm>
          <a:custGeom>
            <a:avLst/>
            <a:gdLst/>
            <a:ahLst/>
            <a:cxnLst/>
            <a:rect r="r" b="b" t="t" l="l"/>
            <a:pathLst>
              <a:path h="2202283" w="2555391">
                <a:moveTo>
                  <a:pt x="0" y="0"/>
                </a:moveTo>
                <a:lnTo>
                  <a:pt x="2555391" y="0"/>
                </a:lnTo>
                <a:lnTo>
                  <a:pt x="2555391" y="2202283"/>
                </a:lnTo>
                <a:lnTo>
                  <a:pt x="0" y="2202283"/>
                </a:lnTo>
                <a:lnTo>
                  <a:pt x="0" y="0"/>
                </a:lnTo>
                <a:close/>
              </a:path>
            </a:pathLst>
          </a:custGeom>
          <a:blipFill>
            <a:blip r:embed="rId6">
              <a:alphaModFix amt="55000"/>
              <a:extLst>
                <a:ext uri="{96DAC541-7B7A-43D3-8B79-37D633B846F1}">
                  <asvg:svgBlip xmlns:asvg="http://schemas.microsoft.com/office/drawing/2016/SVG/main" r:embed="rId7"/>
                </a:ext>
              </a:extLst>
            </a:blip>
            <a:stretch>
              <a:fillRect l="0" t="0" r="0" b="0"/>
            </a:stretch>
          </a:blipFill>
        </p:spPr>
      </p:sp>
      <p:pic>
        <p:nvPicPr>
          <p:cNvPr name="Picture 11" id="11"/>
          <p:cNvPicPr>
            <a:picLocks noChangeAspect="true"/>
          </p:cNvPicPr>
          <p:nvPr/>
        </p:nvPicPr>
        <p:blipFill>
          <a:blip r:embed="rId8">
            <a:alphaModFix amt="31999"/>
          </a:blip>
          <a:srcRect l="0" t="0" r="0" b="0"/>
          <a:stretch>
            <a:fillRect/>
          </a:stretch>
        </p:blipFill>
        <p:spPr>
          <a:xfrm flipH="false" flipV="false" rot="0">
            <a:off x="15399069" y="0"/>
            <a:ext cx="3206236" cy="2511400"/>
          </a:xfrm>
          <a:prstGeom prst="rect">
            <a:avLst/>
          </a:prstGeom>
        </p:spPr>
      </p:pic>
      <p:sp>
        <p:nvSpPr>
          <p:cNvPr name="Freeform 12" id="12"/>
          <p:cNvSpPr/>
          <p:nvPr/>
        </p:nvSpPr>
        <p:spPr>
          <a:xfrm flipH="false" flipV="false" rot="0">
            <a:off x="3521974" y="1607114"/>
            <a:ext cx="11877095" cy="7716865"/>
          </a:xfrm>
          <a:custGeom>
            <a:avLst/>
            <a:gdLst/>
            <a:ahLst/>
            <a:cxnLst/>
            <a:rect r="r" b="b" t="t" l="l"/>
            <a:pathLst>
              <a:path h="7716865" w="11877095">
                <a:moveTo>
                  <a:pt x="0" y="0"/>
                </a:moveTo>
                <a:lnTo>
                  <a:pt x="11877095" y="0"/>
                </a:lnTo>
                <a:lnTo>
                  <a:pt x="11877095" y="7716865"/>
                </a:lnTo>
                <a:lnTo>
                  <a:pt x="0" y="7716865"/>
                </a:lnTo>
                <a:lnTo>
                  <a:pt x="0" y="0"/>
                </a:lnTo>
                <a:close/>
              </a:path>
            </a:pathLst>
          </a:custGeom>
          <a:blipFill>
            <a:blip r:embed="rId9"/>
            <a:stretch>
              <a:fillRect l="-1874" t="0" r="-1874" b="0"/>
            </a:stretch>
          </a:blipFill>
        </p:spPr>
      </p:sp>
      <p:grpSp>
        <p:nvGrpSpPr>
          <p:cNvPr name="Group 13" id="13"/>
          <p:cNvGrpSpPr/>
          <p:nvPr/>
        </p:nvGrpSpPr>
        <p:grpSpPr>
          <a:xfrm rot="0">
            <a:off x="390799" y="492218"/>
            <a:ext cx="4329184" cy="1295123"/>
            <a:chOff x="0" y="0"/>
            <a:chExt cx="1150770" cy="344265"/>
          </a:xfrm>
        </p:grpSpPr>
        <p:sp>
          <p:nvSpPr>
            <p:cNvPr name="Freeform 14" id="14"/>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5" id="15"/>
            <p:cNvSpPr txBox="true"/>
            <p:nvPr/>
          </p:nvSpPr>
          <p:spPr>
            <a:xfrm>
              <a:off x="0" y="-47625"/>
              <a:ext cx="1036470" cy="391890"/>
            </a:xfrm>
            <a:prstGeom prst="rect">
              <a:avLst/>
            </a:prstGeom>
          </p:spPr>
          <p:txBody>
            <a:bodyPr anchor="ctr" rtlCol="false" tIns="50800" lIns="50800" bIns="50800" rIns="50800"/>
            <a:lstStyle/>
            <a:p>
              <a:pPr algn="ctr">
                <a:lnSpc>
                  <a:spcPts val="4480"/>
                </a:lnSpc>
                <a:spcBef>
                  <a:spcPct val="0"/>
                </a:spcBef>
              </a:pPr>
              <a:r>
                <a:rPr lang="en-US" sz="3200">
                  <a:solidFill>
                    <a:srgbClr val="000000"/>
                  </a:solidFill>
                  <a:latin typeface="Racing Sans One"/>
                  <a:ea typeface="Racing Sans One"/>
                  <a:cs typeface="Racing Sans One"/>
                  <a:sym typeface="Racing Sans One"/>
                </a:rPr>
                <a:t>Detailed Diagram</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507696"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8" id="8"/>
          <p:cNvPicPr>
            <a:picLocks noChangeAspect="true"/>
          </p:cNvPicPr>
          <p:nvPr/>
        </p:nvPicPr>
        <p:blipFill>
          <a:blip r:embed="rId5">
            <a:alphaModFix amt="47000"/>
          </a:blip>
          <a:srcRect l="0" t="0" r="0" b="0"/>
          <a:stretch>
            <a:fillRect/>
          </a:stretch>
        </p:blipFill>
        <p:spPr>
          <a:xfrm flipH="false" flipV="false" rot="0">
            <a:off x="16512813" y="8712426"/>
            <a:ext cx="2814399" cy="2814399"/>
          </a:xfrm>
          <a:prstGeom prst="rect">
            <a:avLst/>
          </a:prstGeom>
        </p:spPr>
      </p:pic>
      <p:sp>
        <p:nvSpPr>
          <p:cNvPr name="Freeform 9" id="9"/>
          <p:cNvSpPr/>
          <p:nvPr/>
        </p:nvSpPr>
        <p:spPr>
          <a:xfrm flipH="false" flipV="false" rot="0">
            <a:off x="-2198094" y="5143500"/>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07696" y="1247076"/>
            <a:ext cx="17412317" cy="6486088"/>
          </a:xfrm>
          <a:custGeom>
            <a:avLst/>
            <a:gdLst/>
            <a:ahLst/>
            <a:cxnLst/>
            <a:rect r="r" b="b" t="t" l="l"/>
            <a:pathLst>
              <a:path h="6486088" w="17412317">
                <a:moveTo>
                  <a:pt x="0" y="0"/>
                </a:moveTo>
                <a:lnTo>
                  <a:pt x="17412316" y="0"/>
                </a:lnTo>
                <a:lnTo>
                  <a:pt x="17412316" y="6486088"/>
                </a:lnTo>
                <a:lnTo>
                  <a:pt x="0" y="6486088"/>
                </a:lnTo>
                <a:lnTo>
                  <a:pt x="0" y="0"/>
                </a:lnTo>
                <a:close/>
              </a:path>
            </a:pathLst>
          </a:custGeom>
          <a:blipFill>
            <a:blip r:embed="rId8"/>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507696"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8" id="8"/>
          <p:cNvPicPr>
            <a:picLocks noChangeAspect="true"/>
          </p:cNvPicPr>
          <p:nvPr/>
        </p:nvPicPr>
        <p:blipFill>
          <a:blip r:embed="rId5">
            <a:alphaModFix amt="47000"/>
          </a:blip>
          <a:srcRect l="0" t="0" r="0" b="0"/>
          <a:stretch>
            <a:fillRect/>
          </a:stretch>
        </p:blipFill>
        <p:spPr>
          <a:xfrm flipH="false" flipV="false" rot="0">
            <a:off x="16512813" y="8712426"/>
            <a:ext cx="2814399" cy="2814399"/>
          </a:xfrm>
          <a:prstGeom prst="rect">
            <a:avLst/>
          </a:prstGeom>
        </p:spPr>
      </p:pic>
      <p:sp>
        <p:nvSpPr>
          <p:cNvPr name="Freeform 9" id="9"/>
          <p:cNvSpPr/>
          <p:nvPr/>
        </p:nvSpPr>
        <p:spPr>
          <a:xfrm flipH="false" flipV="false" rot="0">
            <a:off x="-2198094" y="5143500"/>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37842" y="1511166"/>
            <a:ext cx="17412317" cy="7022647"/>
          </a:xfrm>
          <a:custGeom>
            <a:avLst/>
            <a:gdLst/>
            <a:ahLst/>
            <a:cxnLst/>
            <a:rect r="r" b="b" t="t" l="l"/>
            <a:pathLst>
              <a:path h="7022647" w="17412317">
                <a:moveTo>
                  <a:pt x="0" y="0"/>
                </a:moveTo>
                <a:lnTo>
                  <a:pt x="17412316" y="0"/>
                </a:lnTo>
                <a:lnTo>
                  <a:pt x="17412316" y="7022647"/>
                </a:lnTo>
                <a:lnTo>
                  <a:pt x="0" y="7022647"/>
                </a:lnTo>
                <a:lnTo>
                  <a:pt x="0" y="0"/>
                </a:lnTo>
                <a:close/>
              </a:path>
            </a:pathLst>
          </a:custGeom>
          <a:blipFill>
            <a:blip r:embed="rId8"/>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79121"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8" id="8"/>
          <p:cNvPicPr>
            <a:picLocks noChangeAspect="true"/>
          </p:cNvPicPr>
          <p:nvPr/>
        </p:nvPicPr>
        <p:blipFill>
          <a:blip r:embed="rId5">
            <a:alphaModFix amt="47000"/>
          </a:blip>
          <a:srcRect l="0" t="0" r="0" b="0"/>
          <a:stretch>
            <a:fillRect/>
          </a:stretch>
        </p:blipFill>
        <p:spPr>
          <a:xfrm flipH="false" flipV="false" rot="0">
            <a:off x="16512813" y="8712426"/>
            <a:ext cx="2814399" cy="2814399"/>
          </a:xfrm>
          <a:prstGeom prst="rect">
            <a:avLst/>
          </a:prstGeom>
        </p:spPr>
      </p:pic>
      <p:sp>
        <p:nvSpPr>
          <p:cNvPr name="Freeform 9" id="9"/>
          <p:cNvSpPr/>
          <p:nvPr/>
        </p:nvSpPr>
        <p:spPr>
          <a:xfrm flipH="false" flipV="false" rot="0">
            <a:off x="-2198094" y="5143500"/>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0" y="0"/>
            <a:ext cx="10523785" cy="10287000"/>
          </a:xfrm>
          <a:custGeom>
            <a:avLst/>
            <a:gdLst/>
            <a:ahLst/>
            <a:cxnLst/>
            <a:rect r="r" b="b" t="t" l="l"/>
            <a:pathLst>
              <a:path h="10287000" w="10523785">
                <a:moveTo>
                  <a:pt x="0" y="0"/>
                </a:moveTo>
                <a:lnTo>
                  <a:pt x="10523785" y="0"/>
                </a:lnTo>
                <a:lnTo>
                  <a:pt x="10523785" y="10287000"/>
                </a:lnTo>
                <a:lnTo>
                  <a:pt x="0" y="10287000"/>
                </a:lnTo>
                <a:lnTo>
                  <a:pt x="0" y="0"/>
                </a:lnTo>
                <a:close/>
              </a:path>
            </a:pathLst>
          </a:custGeom>
          <a:blipFill>
            <a:blip r:embed="rId8"/>
            <a:stretch>
              <a:fillRect l="0" t="0" r="0" b="0"/>
            </a:stretch>
          </a:blipFill>
        </p:spPr>
      </p:sp>
      <p:sp>
        <p:nvSpPr>
          <p:cNvPr name="TextBox 11" id="11"/>
          <p:cNvSpPr txBox="true"/>
          <p:nvPr/>
        </p:nvSpPr>
        <p:spPr>
          <a:xfrm rot="0">
            <a:off x="9440890" y="1351818"/>
            <a:ext cx="7929086" cy="749259"/>
          </a:xfrm>
          <a:prstGeom prst="rect">
            <a:avLst/>
          </a:prstGeom>
        </p:spPr>
        <p:txBody>
          <a:bodyPr anchor="t" rtlCol="false" tIns="0" lIns="0" bIns="0" rIns="0">
            <a:spAutoFit/>
          </a:bodyPr>
          <a:lstStyle/>
          <a:p>
            <a:pPr algn="ctr">
              <a:lnSpc>
                <a:spcPts val="5623"/>
              </a:lnSpc>
            </a:pPr>
            <a:r>
              <a:rPr lang="en-US" sz="5513">
                <a:solidFill>
                  <a:srgbClr val="7B8372"/>
                </a:solidFill>
                <a:latin typeface="Paalalabas Wide"/>
                <a:ea typeface="Paalalabas Wide"/>
                <a:cs typeface="Paalalabas Wide"/>
                <a:sym typeface="Paalalabas Wide"/>
              </a:rPr>
              <a:t>Circuit DIAGRAM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558220"/>
            <a:ext cx="9144000" cy="4728780"/>
          </a:xfrm>
          <a:custGeom>
            <a:avLst/>
            <a:gdLst/>
            <a:ahLst/>
            <a:cxnLst/>
            <a:rect r="r" b="b" t="t" l="l"/>
            <a:pathLst>
              <a:path h="4728780" w="9144000">
                <a:moveTo>
                  <a:pt x="0" y="0"/>
                </a:moveTo>
                <a:lnTo>
                  <a:pt x="9144000" y="0"/>
                </a:lnTo>
                <a:lnTo>
                  <a:pt x="9144000" y="4728780"/>
                </a:lnTo>
                <a:lnTo>
                  <a:pt x="0" y="4728780"/>
                </a:lnTo>
                <a:lnTo>
                  <a:pt x="0" y="0"/>
                </a:lnTo>
                <a:close/>
              </a:path>
            </a:pathLst>
          </a:custGeom>
          <a:blipFill>
            <a:blip r:embed="rId2"/>
            <a:stretch>
              <a:fillRect l="0" t="-15866" r="0" b="-15866"/>
            </a:stretch>
          </a:blipFill>
        </p:spPr>
      </p:sp>
      <p:sp>
        <p:nvSpPr>
          <p:cNvPr name="Freeform 3" id="3"/>
          <p:cNvSpPr/>
          <p:nvPr/>
        </p:nvSpPr>
        <p:spPr>
          <a:xfrm flipH="false" flipV="false" rot="0">
            <a:off x="9144000" y="0"/>
            <a:ext cx="9144000" cy="4728780"/>
          </a:xfrm>
          <a:custGeom>
            <a:avLst/>
            <a:gdLst/>
            <a:ahLst/>
            <a:cxnLst/>
            <a:rect r="r" b="b" t="t" l="l"/>
            <a:pathLst>
              <a:path h="4728780" w="9144000">
                <a:moveTo>
                  <a:pt x="0" y="0"/>
                </a:moveTo>
                <a:lnTo>
                  <a:pt x="9144000" y="0"/>
                </a:lnTo>
                <a:lnTo>
                  <a:pt x="9144000" y="4728780"/>
                </a:lnTo>
                <a:lnTo>
                  <a:pt x="0" y="4728780"/>
                </a:lnTo>
                <a:lnTo>
                  <a:pt x="0" y="0"/>
                </a:lnTo>
                <a:close/>
              </a:path>
            </a:pathLst>
          </a:custGeom>
          <a:blipFill>
            <a:blip r:embed="rId2"/>
            <a:stretch>
              <a:fillRect l="0" t="-15866" r="0" b="-15866"/>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5746498" y="1028700"/>
            <a:ext cx="1512802" cy="1512802"/>
          </a:xfrm>
          <a:custGeom>
            <a:avLst/>
            <a:gdLst/>
            <a:ahLst/>
            <a:cxnLst/>
            <a:rect r="r" b="b" t="t" l="l"/>
            <a:pathLst>
              <a:path h="1512802" w="1512802">
                <a:moveTo>
                  <a:pt x="0" y="0"/>
                </a:moveTo>
                <a:lnTo>
                  <a:pt x="1512802" y="0"/>
                </a:lnTo>
                <a:lnTo>
                  <a:pt x="1512802" y="1512802"/>
                </a:lnTo>
                <a:lnTo>
                  <a:pt x="0" y="1512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22646">
            <a:off x="16703458" y="8341547"/>
            <a:ext cx="667448" cy="1892248"/>
          </a:xfrm>
          <a:custGeom>
            <a:avLst/>
            <a:gdLst/>
            <a:ahLst/>
            <a:cxnLst/>
            <a:rect r="r" b="b" t="t" l="l"/>
            <a:pathLst>
              <a:path h="1892248" w="667448">
                <a:moveTo>
                  <a:pt x="0" y="0"/>
                </a:moveTo>
                <a:lnTo>
                  <a:pt x="667447" y="0"/>
                </a:lnTo>
                <a:lnTo>
                  <a:pt x="667447" y="1892248"/>
                </a:lnTo>
                <a:lnTo>
                  <a:pt x="0" y="18922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6591770" y="449263"/>
            <a:ext cx="4458395" cy="1750712"/>
          </a:xfrm>
          <a:prstGeom prst="rect">
            <a:avLst/>
          </a:prstGeom>
        </p:spPr>
        <p:txBody>
          <a:bodyPr anchor="t" rtlCol="false" tIns="0" lIns="0" bIns="0" rIns="0">
            <a:spAutoFit/>
          </a:bodyPr>
          <a:lstStyle/>
          <a:p>
            <a:pPr algn="ctr">
              <a:lnSpc>
                <a:spcPts val="14279"/>
              </a:lnSpc>
              <a:spcBef>
                <a:spcPct val="0"/>
              </a:spcBef>
            </a:pPr>
            <a:r>
              <a:rPr lang="en-US" sz="10199">
                <a:solidFill>
                  <a:srgbClr val="7F7F7F"/>
                </a:solidFill>
                <a:latin typeface="Racing Sans One"/>
                <a:ea typeface="Racing Sans One"/>
                <a:cs typeface="Racing Sans One"/>
                <a:sym typeface="Racing Sans One"/>
              </a:rPr>
              <a:t>Agenda</a:t>
            </a:r>
          </a:p>
        </p:txBody>
      </p:sp>
      <p:sp>
        <p:nvSpPr>
          <p:cNvPr name="AutoShape 10" id="10"/>
          <p:cNvSpPr/>
          <p:nvPr/>
        </p:nvSpPr>
        <p:spPr>
          <a:xfrm>
            <a:off x="9163050" y="2541502"/>
            <a:ext cx="0" cy="649224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2377876" y="2833043"/>
            <a:ext cx="5911652" cy="522351"/>
          </a:xfrm>
          <a:prstGeom prst="rect">
            <a:avLst/>
          </a:prstGeom>
        </p:spPr>
        <p:txBody>
          <a:bodyPr anchor="t" rtlCol="false" tIns="0" lIns="0" bIns="0" rIns="0">
            <a:spAutoFit/>
          </a:bodyPr>
          <a:lstStyle/>
          <a:p>
            <a:pPr algn="ctr">
              <a:lnSpc>
                <a:spcPts val="4284"/>
              </a:lnSpc>
              <a:spcBef>
                <a:spcPct val="0"/>
              </a:spcBef>
            </a:pPr>
            <a:r>
              <a:rPr lang="en-US" sz="3060">
                <a:solidFill>
                  <a:srgbClr val="7F7F7F"/>
                </a:solidFill>
                <a:latin typeface="Racing Sans One"/>
                <a:ea typeface="Racing Sans One"/>
                <a:cs typeface="Racing Sans One"/>
                <a:sym typeface="Racing Sans One"/>
              </a:rPr>
              <a:t>Overview Of  Project Features  01</a:t>
            </a:r>
          </a:p>
        </p:txBody>
      </p:sp>
      <p:sp>
        <p:nvSpPr>
          <p:cNvPr name="TextBox 12" id="12"/>
          <p:cNvSpPr txBox="true"/>
          <p:nvPr/>
        </p:nvSpPr>
        <p:spPr>
          <a:xfrm rot="0">
            <a:off x="9970516" y="3428974"/>
            <a:ext cx="5064522" cy="1065276"/>
          </a:xfrm>
          <a:prstGeom prst="rect">
            <a:avLst/>
          </a:prstGeom>
        </p:spPr>
        <p:txBody>
          <a:bodyPr anchor="t" rtlCol="false" tIns="0" lIns="0" bIns="0" rIns="0">
            <a:spAutoFit/>
          </a:bodyPr>
          <a:lstStyle/>
          <a:p>
            <a:pPr algn="ctr">
              <a:lnSpc>
                <a:spcPts val="4284"/>
              </a:lnSpc>
            </a:pPr>
            <a:r>
              <a:rPr lang="en-US" sz="3060">
                <a:solidFill>
                  <a:srgbClr val="7F7F7F"/>
                </a:solidFill>
                <a:latin typeface="Racing Sans One"/>
                <a:ea typeface="Racing Sans One"/>
                <a:cs typeface="Racing Sans One"/>
                <a:sym typeface="Racing Sans One"/>
              </a:rPr>
              <a:t>02  Block Diagram Overview</a:t>
            </a:r>
          </a:p>
          <a:p>
            <a:pPr algn="ctr">
              <a:lnSpc>
                <a:spcPts val="4284"/>
              </a:lnSpc>
              <a:spcBef>
                <a:spcPct val="0"/>
              </a:spcBef>
            </a:pPr>
          </a:p>
        </p:txBody>
      </p:sp>
      <p:sp>
        <p:nvSpPr>
          <p:cNvPr name="TextBox 13" id="13"/>
          <p:cNvSpPr txBox="true"/>
          <p:nvPr/>
        </p:nvSpPr>
        <p:spPr>
          <a:xfrm rot="0">
            <a:off x="1365101" y="3976852"/>
            <a:ext cx="6897787" cy="522351"/>
          </a:xfrm>
          <a:prstGeom prst="rect">
            <a:avLst/>
          </a:prstGeom>
        </p:spPr>
        <p:txBody>
          <a:bodyPr anchor="t" rtlCol="false" tIns="0" lIns="0" bIns="0" rIns="0">
            <a:spAutoFit/>
          </a:bodyPr>
          <a:lstStyle/>
          <a:p>
            <a:pPr algn="ctr">
              <a:lnSpc>
                <a:spcPts val="4284"/>
              </a:lnSpc>
              <a:spcBef>
                <a:spcPct val="0"/>
              </a:spcBef>
            </a:pPr>
            <a:r>
              <a:rPr lang="en-US" sz="3060">
                <a:solidFill>
                  <a:srgbClr val="7F7F7F"/>
                </a:solidFill>
                <a:latin typeface="Racing Sans One"/>
                <a:ea typeface="Racing Sans One"/>
                <a:cs typeface="Racing Sans One"/>
                <a:sym typeface="Racing Sans One"/>
              </a:rPr>
              <a:t> Functional analysis of components  03</a:t>
            </a:r>
          </a:p>
        </p:txBody>
      </p:sp>
      <p:sp>
        <p:nvSpPr>
          <p:cNvPr name="TextBox 14" id="14"/>
          <p:cNvSpPr txBox="true"/>
          <p:nvPr/>
        </p:nvSpPr>
        <p:spPr>
          <a:xfrm rot="0">
            <a:off x="1889323" y="5248467"/>
            <a:ext cx="6405364" cy="522351"/>
          </a:xfrm>
          <a:prstGeom prst="rect">
            <a:avLst/>
          </a:prstGeom>
        </p:spPr>
        <p:txBody>
          <a:bodyPr anchor="t" rtlCol="false" tIns="0" lIns="0" bIns="0" rIns="0">
            <a:spAutoFit/>
          </a:bodyPr>
          <a:lstStyle/>
          <a:p>
            <a:pPr algn="ctr">
              <a:lnSpc>
                <a:spcPts val="4284"/>
              </a:lnSpc>
              <a:spcBef>
                <a:spcPct val="0"/>
              </a:spcBef>
            </a:pPr>
            <a:r>
              <a:rPr lang="en-US" sz="3060">
                <a:solidFill>
                  <a:srgbClr val="7F7F7F"/>
                </a:solidFill>
                <a:latin typeface="Racing Sans One"/>
                <a:ea typeface="Racing Sans One"/>
                <a:cs typeface="Racing Sans One"/>
                <a:sym typeface="Racing Sans One"/>
              </a:rPr>
              <a:t> Device images and functionality 05 </a:t>
            </a:r>
          </a:p>
        </p:txBody>
      </p:sp>
      <p:sp>
        <p:nvSpPr>
          <p:cNvPr name="TextBox 15" id="15"/>
          <p:cNvSpPr txBox="true"/>
          <p:nvPr/>
        </p:nvSpPr>
        <p:spPr>
          <a:xfrm rot="0">
            <a:off x="9345604" y="5713668"/>
            <a:ext cx="9467032" cy="522351"/>
          </a:xfrm>
          <a:prstGeom prst="rect">
            <a:avLst/>
          </a:prstGeom>
        </p:spPr>
        <p:txBody>
          <a:bodyPr anchor="t" rtlCol="false" tIns="0" lIns="0" bIns="0" rIns="0">
            <a:spAutoFit/>
          </a:bodyPr>
          <a:lstStyle/>
          <a:p>
            <a:pPr algn="ctr">
              <a:lnSpc>
                <a:spcPts val="4284"/>
              </a:lnSpc>
              <a:spcBef>
                <a:spcPct val="0"/>
              </a:spcBef>
            </a:pPr>
            <a:r>
              <a:rPr lang="en-US" sz="3060">
                <a:solidFill>
                  <a:srgbClr val="7F7F7F"/>
                </a:solidFill>
                <a:latin typeface="Racing Sans One"/>
                <a:ea typeface="Racing Sans One"/>
                <a:cs typeface="Racing Sans One"/>
                <a:sym typeface="Racing Sans One"/>
              </a:rPr>
              <a:t>06  Control App Introduction and Demo project </a:t>
            </a:r>
          </a:p>
        </p:txBody>
      </p:sp>
      <p:sp>
        <p:nvSpPr>
          <p:cNvPr name="TextBox 16" id="16"/>
          <p:cNvSpPr txBox="true"/>
          <p:nvPr/>
        </p:nvSpPr>
        <p:spPr>
          <a:xfrm rot="0">
            <a:off x="699195" y="6429948"/>
            <a:ext cx="7493794" cy="522351"/>
          </a:xfrm>
          <a:prstGeom prst="rect">
            <a:avLst/>
          </a:prstGeom>
        </p:spPr>
        <p:txBody>
          <a:bodyPr anchor="t" rtlCol="false" tIns="0" lIns="0" bIns="0" rIns="0">
            <a:spAutoFit/>
          </a:bodyPr>
          <a:lstStyle/>
          <a:p>
            <a:pPr algn="ctr">
              <a:lnSpc>
                <a:spcPts val="4284"/>
              </a:lnSpc>
              <a:spcBef>
                <a:spcPct val="0"/>
              </a:spcBef>
            </a:pPr>
            <a:r>
              <a:rPr lang="en-US" sz="3060">
                <a:solidFill>
                  <a:srgbClr val="7F7F7F"/>
                </a:solidFill>
                <a:latin typeface="Racing Sans One"/>
                <a:ea typeface="Racing Sans One"/>
                <a:cs typeface="Racing Sans One"/>
                <a:sym typeface="Racing Sans One"/>
              </a:rPr>
              <a:t>Practical applications and future plans 07</a:t>
            </a:r>
          </a:p>
        </p:txBody>
      </p:sp>
      <p:sp>
        <p:nvSpPr>
          <p:cNvPr name="TextBox 17" id="17"/>
          <p:cNvSpPr txBox="true"/>
          <p:nvPr/>
        </p:nvSpPr>
        <p:spPr>
          <a:xfrm rot="0">
            <a:off x="9855373" y="6935154"/>
            <a:ext cx="2720380" cy="522351"/>
          </a:xfrm>
          <a:prstGeom prst="rect">
            <a:avLst/>
          </a:prstGeom>
        </p:spPr>
        <p:txBody>
          <a:bodyPr anchor="t" rtlCol="false" tIns="0" lIns="0" bIns="0" rIns="0">
            <a:spAutoFit/>
          </a:bodyPr>
          <a:lstStyle/>
          <a:p>
            <a:pPr algn="ctr">
              <a:lnSpc>
                <a:spcPts val="4284"/>
              </a:lnSpc>
              <a:spcBef>
                <a:spcPct val="0"/>
              </a:spcBef>
            </a:pPr>
            <a:r>
              <a:rPr lang="en-US" sz="3060">
                <a:solidFill>
                  <a:srgbClr val="7F7F7F"/>
                </a:solidFill>
                <a:latin typeface="Racing Sans One"/>
                <a:ea typeface="Racing Sans One"/>
                <a:cs typeface="Racing Sans One"/>
                <a:sym typeface="Racing Sans One"/>
              </a:rPr>
              <a:t> </a:t>
            </a:r>
            <a:r>
              <a:rPr lang="en-US" sz="3060">
                <a:solidFill>
                  <a:srgbClr val="7F7F7F"/>
                </a:solidFill>
                <a:latin typeface="Racing Sans One"/>
                <a:ea typeface="Racing Sans One"/>
                <a:cs typeface="Racing Sans One"/>
                <a:sym typeface="Racing Sans One"/>
              </a:rPr>
              <a:t>08 </a:t>
            </a:r>
            <a:r>
              <a:rPr lang="en-US" sz="3060">
                <a:solidFill>
                  <a:srgbClr val="7F7F7F"/>
                </a:solidFill>
                <a:latin typeface="Racing Sans One"/>
                <a:ea typeface="Racing Sans One"/>
                <a:cs typeface="Racing Sans One"/>
                <a:sym typeface="Racing Sans One"/>
              </a:rPr>
              <a:t>Conclusion </a:t>
            </a:r>
          </a:p>
        </p:txBody>
      </p:sp>
      <p:sp>
        <p:nvSpPr>
          <p:cNvPr name="TextBox 18" id="18"/>
          <p:cNvSpPr txBox="true"/>
          <p:nvPr/>
        </p:nvSpPr>
        <p:spPr>
          <a:xfrm rot="0">
            <a:off x="9882013" y="4671630"/>
            <a:ext cx="3258443" cy="522351"/>
          </a:xfrm>
          <a:prstGeom prst="rect">
            <a:avLst/>
          </a:prstGeom>
        </p:spPr>
        <p:txBody>
          <a:bodyPr anchor="t" rtlCol="false" tIns="0" lIns="0" bIns="0" rIns="0">
            <a:spAutoFit/>
          </a:bodyPr>
          <a:lstStyle/>
          <a:p>
            <a:pPr algn="ctr">
              <a:lnSpc>
                <a:spcPts val="4284"/>
              </a:lnSpc>
              <a:spcBef>
                <a:spcPct val="0"/>
              </a:spcBef>
            </a:pPr>
            <a:r>
              <a:rPr lang="en-US" sz="3060">
                <a:solidFill>
                  <a:srgbClr val="7F7F7F"/>
                </a:solidFill>
                <a:latin typeface="Racing Sans One"/>
                <a:ea typeface="Racing Sans One"/>
                <a:cs typeface="Racing Sans One"/>
                <a:sym typeface="Racing Sans One"/>
              </a:rPr>
              <a:t> </a:t>
            </a:r>
            <a:r>
              <a:rPr lang="en-US" sz="3060">
                <a:solidFill>
                  <a:srgbClr val="7F7F7F"/>
                </a:solidFill>
                <a:latin typeface="Racing Sans One"/>
                <a:ea typeface="Racing Sans One"/>
                <a:cs typeface="Racing Sans One"/>
                <a:sym typeface="Racing Sans One"/>
              </a:rPr>
              <a:t>04 Circuit details</a:t>
            </a:r>
            <a:r>
              <a:rPr lang="en-US" sz="3060">
                <a:solidFill>
                  <a:srgbClr val="7F7F7F"/>
                </a:solidFill>
                <a:latin typeface="Racing Sans One"/>
                <a:ea typeface="Racing Sans One"/>
                <a:cs typeface="Racing Sans One"/>
                <a:sym typeface="Racing Sans One"/>
              </a:rPr>
              <a:t>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4444901" y="6490477"/>
            <a:ext cx="2814399" cy="2814399"/>
          </a:xfrm>
          <a:prstGeom prst="rect">
            <a:avLst/>
          </a:prstGeom>
        </p:spPr>
      </p:pic>
      <p:sp>
        <p:nvSpPr>
          <p:cNvPr name="Freeform 10" id="10"/>
          <p:cNvSpPr/>
          <p:nvPr/>
        </p:nvSpPr>
        <p:spPr>
          <a:xfrm flipH="false" flipV="false" rot="0">
            <a:off x="437842" y="496436"/>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642270" y="3904820"/>
            <a:ext cx="13209830" cy="2419780"/>
          </a:xfrm>
          <a:prstGeom prst="rect">
            <a:avLst/>
          </a:prstGeom>
        </p:spPr>
        <p:txBody>
          <a:bodyPr anchor="t" rtlCol="false" tIns="0" lIns="0" bIns="0" rIns="0">
            <a:spAutoFit/>
          </a:bodyPr>
          <a:lstStyle/>
          <a:p>
            <a:pPr algn="ctr">
              <a:lnSpc>
                <a:spcPts val="9369"/>
              </a:lnSpc>
            </a:pPr>
            <a:r>
              <a:rPr lang="en-US" sz="9185">
                <a:solidFill>
                  <a:srgbClr val="7B8372"/>
                </a:solidFill>
                <a:latin typeface="Paalalabas Wide"/>
                <a:ea typeface="Paalalabas Wide"/>
                <a:cs typeface="Paalalabas Wide"/>
                <a:sym typeface="Paalalabas Wide"/>
              </a:rPr>
              <a:t>Device images and functionality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7602200" y="0"/>
            <a:ext cx="685800" cy="10287000"/>
          </a:xfrm>
          <a:custGeom>
            <a:avLst/>
            <a:gdLst/>
            <a:ahLst/>
            <a:cxnLst/>
            <a:rect r="r" b="b" t="t" l="l"/>
            <a:pathLst>
              <a:path h="10287000" w="685800">
                <a:moveTo>
                  <a:pt x="0" y="0"/>
                </a:moveTo>
                <a:lnTo>
                  <a:pt x="685800" y="0"/>
                </a:lnTo>
                <a:lnTo>
                  <a:pt x="685800" y="10287000"/>
                </a:lnTo>
                <a:lnTo>
                  <a:pt x="0" y="10287000"/>
                </a:lnTo>
                <a:lnTo>
                  <a:pt x="0" y="0"/>
                </a:lnTo>
                <a:close/>
              </a:path>
            </a:pathLst>
          </a:custGeom>
          <a:blipFill>
            <a:blip r:embed="rId2"/>
            <a:stretch>
              <a:fillRect l="-1626506" t="-2324" r="-526506" b="0"/>
            </a:stretch>
          </a:blipFill>
        </p:spPr>
      </p:sp>
      <p:sp>
        <p:nvSpPr>
          <p:cNvPr name="Freeform 3" id="3"/>
          <p:cNvSpPr/>
          <p:nvPr/>
        </p:nvSpPr>
        <p:spPr>
          <a:xfrm flipH="false" flipV="false" rot="0">
            <a:off x="0" y="0"/>
            <a:ext cx="437842" cy="10287000"/>
          </a:xfrm>
          <a:custGeom>
            <a:avLst/>
            <a:gdLst/>
            <a:ahLst/>
            <a:cxnLst/>
            <a:rect r="r" b="b" t="t" l="l"/>
            <a:pathLst>
              <a:path h="10287000" w="437842">
                <a:moveTo>
                  <a:pt x="0" y="0"/>
                </a:moveTo>
                <a:lnTo>
                  <a:pt x="437842" y="0"/>
                </a:lnTo>
                <a:lnTo>
                  <a:pt x="437842" y="10287000"/>
                </a:lnTo>
                <a:lnTo>
                  <a:pt x="0" y="10287000"/>
                </a:lnTo>
                <a:lnTo>
                  <a:pt x="0" y="0"/>
                </a:lnTo>
                <a:close/>
              </a:path>
            </a:pathLst>
          </a:custGeom>
          <a:blipFill>
            <a:blip r:embed="rId2"/>
            <a:stretch>
              <a:fillRect l="-1820168" t="-13693" r="-2000872" b="0"/>
            </a:stretch>
          </a:blipFill>
        </p:spPr>
      </p:sp>
      <p:sp>
        <p:nvSpPr>
          <p:cNvPr name="Freeform 4" id="4"/>
          <p:cNvSpPr/>
          <p:nvPr/>
        </p:nvSpPr>
        <p:spPr>
          <a:xfrm flipH="false" flipV="false" rot="0">
            <a:off x="437842" y="5840276"/>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78085"/>
            <a:ext cx="4112524" cy="1188648"/>
            <a:chOff x="0" y="0"/>
            <a:chExt cx="887645" cy="256557"/>
          </a:xfrm>
        </p:grpSpPr>
        <p:sp>
          <p:nvSpPr>
            <p:cNvPr name="Freeform 6" id="6"/>
            <p:cNvSpPr/>
            <p:nvPr/>
          </p:nvSpPr>
          <p:spPr>
            <a:xfrm flipH="false" flipV="false" rot="0">
              <a:off x="0" y="0"/>
              <a:ext cx="887645" cy="256557"/>
            </a:xfrm>
            <a:custGeom>
              <a:avLst/>
              <a:gdLst/>
              <a:ahLst/>
              <a:cxnLst/>
              <a:rect r="r" b="b" t="t" l="l"/>
              <a:pathLst>
                <a:path h="256557" w="887645">
                  <a:moveTo>
                    <a:pt x="684445" y="0"/>
                  </a:moveTo>
                  <a:lnTo>
                    <a:pt x="0" y="0"/>
                  </a:lnTo>
                  <a:lnTo>
                    <a:pt x="0" y="256557"/>
                  </a:lnTo>
                  <a:lnTo>
                    <a:pt x="684445" y="256557"/>
                  </a:lnTo>
                  <a:lnTo>
                    <a:pt x="887645" y="128279"/>
                  </a:lnTo>
                  <a:lnTo>
                    <a:pt x="684445" y="0"/>
                  </a:lnTo>
                  <a:close/>
                </a:path>
              </a:pathLst>
            </a:custGeom>
            <a:solidFill>
              <a:srgbClr val="EDEDED"/>
            </a:solidFill>
          </p:spPr>
        </p:sp>
        <p:sp>
          <p:nvSpPr>
            <p:cNvPr name="TextBox 7" id="7"/>
            <p:cNvSpPr txBox="true"/>
            <p:nvPr/>
          </p:nvSpPr>
          <p:spPr>
            <a:xfrm>
              <a:off x="0" y="-95250"/>
              <a:ext cx="773345" cy="351807"/>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Flowchart</a:t>
              </a:r>
            </a:p>
          </p:txBody>
        </p:sp>
      </p:grpSp>
      <p:sp>
        <p:nvSpPr>
          <p:cNvPr name="Freeform 8" id="8"/>
          <p:cNvSpPr/>
          <p:nvPr/>
        </p:nvSpPr>
        <p:spPr>
          <a:xfrm flipH="false" flipV="false" rot="0">
            <a:off x="4966660" y="178085"/>
            <a:ext cx="10887342" cy="9772434"/>
          </a:xfrm>
          <a:custGeom>
            <a:avLst/>
            <a:gdLst/>
            <a:ahLst/>
            <a:cxnLst/>
            <a:rect r="r" b="b" t="t" l="l"/>
            <a:pathLst>
              <a:path h="9772434" w="10887342">
                <a:moveTo>
                  <a:pt x="0" y="0"/>
                </a:moveTo>
                <a:lnTo>
                  <a:pt x="10887341" y="0"/>
                </a:lnTo>
                <a:lnTo>
                  <a:pt x="10887341" y="9772434"/>
                </a:lnTo>
                <a:lnTo>
                  <a:pt x="0" y="9772434"/>
                </a:lnTo>
                <a:lnTo>
                  <a:pt x="0" y="0"/>
                </a:lnTo>
                <a:close/>
              </a:path>
            </a:pathLst>
          </a:custGeom>
          <a:blipFill>
            <a:blip r:embed="rId5"/>
            <a:stretch>
              <a:fillRect l="-103" t="0" r="-103" b="-3602"/>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8" id="8"/>
          <p:cNvPicPr>
            <a:picLocks noChangeAspect="true"/>
          </p:cNvPicPr>
          <p:nvPr/>
        </p:nvPicPr>
        <p:blipFill>
          <a:blip r:embed="rId5">
            <a:alphaModFix amt="47000"/>
          </a:blip>
          <a:srcRect l="0" t="0" r="0" b="0"/>
          <a:stretch>
            <a:fillRect/>
          </a:stretch>
        </p:blipFill>
        <p:spPr>
          <a:xfrm flipH="false" flipV="false" rot="0">
            <a:off x="15697128" y="8383364"/>
            <a:ext cx="2814399" cy="2814399"/>
          </a:xfrm>
          <a:prstGeom prst="rect">
            <a:avLst/>
          </a:prstGeom>
        </p:spPr>
      </p:pic>
      <p:sp>
        <p:nvSpPr>
          <p:cNvPr name="Freeform 9" id="9"/>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194816" y="4019624"/>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643501" y="7400626"/>
            <a:ext cx="5736499" cy="1857674"/>
          </a:xfrm>
          <a:custGeom>
            <a:avLst/>
            <a:gdLst/>
            <a:ahLst/>
            <a:cxnLst/>
            <a:rect r="r" b="b" t="t" l="l"/>
            <a:pathLst>
              <a:path h="1857674" w="5736499">
                <a:moveTo>
                  <a:pt x="0" y="0"/>
                </a:moveTo>
                <a:lnTo>
                  <a:pt x="5736499" y="0"/>
                </a:lnTo>
                <a:lnTo>
                  <a:pt x="5736499" y="1857674"/>
                </a:lnTo>
                <a:lnTo>
                  <a:pt x="0" y="1857674"/>
                </a:lnTo>
                <a:lnTo>
                  <a:pt x="0" y="0"/>
                </a:lnTo>
                <a:close/>
              </a:path>
            </a:pathLst>
          </a:custGeom>
          <a:blipFill>
            <a:blip r:embed="rId10"/>
            <a:stretch>
              <a:fillRect l="0" t="0" r="-4497" b="0"/>
            </a:stretch>
          </a:blipFill>
        </p:spPr>
      </p:sp>
      <p:sp>
        <p:nvSpPr>
          <p:cNvPr name="Freeform 12" id="12"/>
          <p:cNvSpPr/>
          <p:nvPr/>
        </p:nvSpPr>
        <p:spPr>
          <a:xfrm flipH="false" flipV="false" rot="0">
            <a:off x="6643501" y="625852"/>
            <a:ext cx="5648468" cy="6774775"/>
          </a:xfrm>
          <a:custGeom>
            <a:avLst/>
            <a:gdLst/>
            <a:ahLst/>
            <a:cxnLst/>
            <a:rect r="r" b="b" t="t" l="l"/>
            <a:pathLst>
              <a:path h="6774775" w="5648468">
                <a:moveTo>
                  <a:pt x="0" y="0"/>
                </a:moveTo>
                <a:lnTo>
                  <a:pt x="5648468" y="0"/>
                </a:lnTo>
                <a:lnTo>
                  <a:pt x="5648468" y="6774774"/>
                </a:lnTo>
                <a:lnTo>
                  <a:pt x="0" y="6774774"/>
                </a:lnTo>
                <a:lnTo>
                  <a:pt x="0" y="0"/>
                </a:lnTo>
                <a:close/>
              </a:path>
            </a:pathLst>
          </a:custGeom>
          <a:blipFill>
            <a:blip r:embed="rId11"/>
            <a:stretch>
              <a:fillRect l="0" t="0" r="0" b="0"/>
            </a:stretch>
          </a:blipFill>
        </p:spPr>
      </p:sp>
      <p:sp>
        <p:nvSpPr>
          <p:cNvPr name="TextBox 13" id="13"/>
          <p:cNvSpPr txBox="true"/>
          <p:nvPr/>
        </p:nvSpPr>
        <p:spPr>
          <a:xfrm rot="0">
            <a:off x="2194816" y="4497505"/>
            <a:ext cx="4046953" cy="66992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cing Sans One"/>
                <a:ea typeface="Racing Sans One"/>
                <a:cs typeface="Racing Sans One"/>
                <a:sym typeface="Racing Sans One"/>
              </a:rPr>
              <a:t>declare pins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8">
              <a:alphaModFix amt="52000"/>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53042" y="4019624"/>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5849482" y="1205977"/>
            <a:ext cx="9168110" cy="7425702"/>
          </a:xfrm>
          <a:custGeom>
            <a:avLst/>
            <a:gdLst/>
            <a:ahLst/>
            <a:cxnLst/>
            <a:rect r="r" b="b" t="t" l="l"/>
            <a:pathLst>
              <a:path h="7425702" w="9168110">
                <a:moveTo>
                  <a:pt x="0" y="0"/>
                </a:moveTo>
                <a:lnTo>
                  <a:pt x="9168110" y="0"/>
                </a:lnTo>
                <a:lnTo>
                  <a:pt x="9168110" y="7425701"/>
                </a:lnTo>
                <a:lnTo>
                  <a:pt x="0" y="7425701"/>
                </a:lnTo>
                <a:lnTo>
                  <a:pt x="0" y="0"/>
                </a:lnTo>
                <a:close/>
              </a:path>
            </a:pathLst>
          </a:custGeom>
          <a:blipFill>
            <a:blip r:embed="rId12"/>
            <a:stretch>
              <a:fillRect l="0" t="0" r="0" b="0"/>
            </a:stretch>
          </a:blipFill>
        </p:spPr>
      </p:sp>
      <p:sp>
        <p:nvSpPr>
          <p:cNvPr name="TextBox 13" id="13"/>
          <p:cNvSpPr txBox="true"/>
          <p:nvPr/>
        </p:nvSpPr>
        <p:spPr>
          <a:xfrm rot="0">
            <a:off x="1253042" y="4478455"/>
            <a:ext cx="4046953" cy="795021"/>
          </a:xfrm>
          <a:prstGeom prst="rect">
            <a:avLst/>
          </a:prstGeom>
        </p:spPr>
        <p:txBody>
          <a:bodyPr anchor="t" rtlCol="false" tIns="0" lIns="0" bIns="0" rIns="0">
            <a:spAutoFit/>
          </a:bodyPr>
          <a:lstStyle/>
          <a:p>
            <a:pPr algn="ctr">
              <a:lnSpc>
                <a:spcPts val="6579"/>
              </a:lnSpc>
              <a:spcBef>
                <a:spcPct val="0"/>
              </a:spcBef>
            </a:pPr>
            <a:r>
              <a:rPr lang="en-US" sz="4699">
                <a:solidFill>
                  <a:srgbClr val="000000"/>
                </a:solidFill>
                <a:latin typeface="Racing Sans One"/>
                <a:ea typeface="Racing Sans One"/>
                <a:cs typeface="Racing Sans One"/>
                <a:sym typeface="Racing Sans One"/>
              </a:rPr>
              <a:t>setup</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4444901" y="6490477"/>
            <a:ext cx="2814399" cy="2814399"/>
          </a:xfrm>
          <a:prstGeom prst="rect">
            <a:avLst/>
          </a:prstGeom>
        </p:spPr>
      </p:pic>
      <p:sp>
        <p:nvSpPr>
          <p:cNvPr name="Freeform 10" id="10"/>
          <p:cNvSpPr/>
          <p:nvPr/>
        </p:nvSpPr>
        <p:spPr>
          <a:xfrm flipH="false" flipV="false" rot="0">
            <a:off x="1139565" y="4297319"/>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5684786" y="4502466"/>
            <a:ext cx="11939694" cy="1333500"/>
          </a:xfrm>
          <a:custGeom>
            <a:avLst/>
            <a:gdLst/>
            <a:ahLst/>
            <a:cxnLst/>
            <a:rect r="r" b="b" t="t" l="l"/>
            <a:pathLst>
              <a:path h="1333500" w="11939694">
                <a:moveTo>
                  <a:pt x="0" y="0"/>
                </a:moveTo>
                <a:lnTo>
                  <a:pt x="11939694" y="0"/>
                </a:lnTo>
                <a:lnTo>
                  <a:pt x="11939694" y="1333500"/>
                </a:lnTo>
                <a:lnTo>
                  <a:pt x="0" y="1333500"/>
                </a:lnTo>
                <a:lnTo>
                  <a:pt x="0" y="0"/>
                </a:lnTo>
                <a:close/>
              </a:path>
            </a:pathLst>
          </a:custGeom>
          <a:blipFill>
            <a:blip r:embed="rId12"/>
            <a:stretch>
              <a:fillRect l="0" t="-152" r="0" b="-152"/>
            </a:stretch>
          </a:blipFill>
        </p:spPr>
      </p:sp>
      <p:sp>
        <p:nvSpPr>
          <p:cNvPr name="TextBox 13" id="13"/>
          <p:cNvSpPr txBox="true"/>
          <p:nvPr/>
        </p:nvSpPr>
        <p:spPr>
          <a:xfrm rot="0">
            <a:off x="641298" y="4776761"/>
            <a:ext cx="5043488" cy="629921"/>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Racing Sans One"/>
                <a:ea typeface="Racing Sans One"/>
                <a:cs typeface="Racing Sans One"/>
                <a:sym typeface="Racing Sans One"/>
              </a:rPr>
              <a:t>Read Data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4444901" y="6490477"/>
            <a:ext cx="2814399" cy="2814399"/>
          </a:xfrm>
          <a:prstGeom prst="rect">
            <a:avLst/>
          </a:prstGeom>
        </p:spPr>
      </p:pic>
      <p:sp>
        <p:nvSpPr>
          <p:cNvPr name="Freeform 10" id="10"/>
          <p:cNvSpPr/>
          <p:nvPr/>
        </p:nvSpPr>
        <p:spPr>
          <a:xfrm flipH="false" flipV="false" rot="0">
            <a:off x="4550366"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8897199" y="268089"/>
            <a:ext cx="3290714" cy="9194148"/>
          </a:xfrm>
          <a:custGeom>
            <a:avLst/>
            <a:gdLst/>
            <a:ahLst/>
            <a:cxnLst/>
            <a:rect r="r" b="b" t="t" l="l"/>
            <a:pathLst>
              <a:path h="9194148" w="3290714">
                <a:moveTo>
                  <a:pt x="0" y="0"/>
                </a:moveTo>
                <a:lnTo>
                  <a:pt x="3290714" y="0"/>
                </a:lnTo>
                <a:lnTo>
                  <a:pt x="3290714" y="9194147"/>
                </a:lnTo>
                <a:lnTo>
                  <a:pt x="0" y="9194147"/>
                </a:lnTo>
                <a:lnTo>
                  <a:pt x="0" y="0"/>
                </a:lnTo>
                <a:close/>
              </a:path>
            </a:pathLst>
          </a:custGeom>
          <a:blipFill>
            <a:blip r:embed="rId12"/>
            <a:stretch>
              <a:fillRect l="0" t="0" r="-6791" b="0"/>
            </a:stretch>
          </a:blipFill>
        </p:spPr>
      </p:sp>
      <p:sp>
        <p:nvSpPr>
          <p:cNvPr name="TextBox 13" id="13"/>
          <p:cNvSpPr txBox="true"/>
          <p:nvPr/>
        </p:nvSpPr>
        <p:spPr>
          <a:xfrm rot="0">
            <a:off x="4052098" y="4461282"/>
            <a:ext cx="5043488" cy="669926"/>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Racing Sans One"/>
                <a:ea typeface="Racing Sans One"/>
                <a:cs typeface="Racing Sans One"/>
                <a:sym typeface="Racing Sans One"/>
              </a:rPr>
              <a:t>Car Control</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866782"/>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442959" y="-532264"/>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6442959" y="8627579"/>
            <a:ext cx="2814399" cy="2814399"/>
          </a:xfrm>
          <a:prstGeom prst="rect">
            <a:avLst/>
          </a:prstGeom>
        </p:spPr>
      </p:pic>
      <p:sp>
        <p:nvSpPr>
          <p:cNvPr name="Freeform 10" id="10"/>
          <p:cNvSpPr/>
          <p:nvPr/>
        </p:nvSpPr>
        <p:spPr>
          <a:xfrm flipH="false" flipV="false" rot="0">
            <a:off x="1592635" y="3881085"/>
            <a:ext cx="4694886" cy="1963316"/>
          </a:xfrm>
          <a:custGeom>
            <a:avLst/>
            <a:gdLst/>
            <a:ahLst/>
            <a:cxnLst/>
            <a:rect r="r" b="b" t="t" l="l"/>
            <a:pathLst>
              <a:path h="1963316" w="4694886">
                <a:moveTo>
                  <a:pt x="0" y="0"/>
                </a:moveTo>
                <a:lnTo>
                  <a:pt x="4694886" y="0"/>
                </a:lnTo>
                <a:lnTo>
                  <a:pt x="4694886" y="1963316"/>
                </a:lnTo>
                <a:lnTo>
                  <a:pt x="0" y="19633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7079700" y="496436"/>
            <a:ext cx="6833925" cy="9258300"/>
          </a:xfrm>
          <a:custGeom>
            <a:avLst/>
            <a:gdLst/>
            <a:ahLst/>
            <a:cxnLst/>
            <a:rect r="r" b="b" t="t" l="l"/>
            <a:pathLst>
              <a:path h="9258300" w="6833925">
                <a:moveTo>
                  <a:pt x="0" y="0"/>
                </a:moveTo>
                <a:lnTo>
                  <a:pt x="6833925" y="0"/>
                </a:lnTo>
                <a:lnTo>
                  <a:pt x="6833925" y="9258300"/>
                </a:lnTo>
                <a:lnTo>
                  <a:pt x="0" y="9258300"/>
                </a:lnTo>
                <a:lnTo>
                  <a:pt x="0" y="0"/>
                </a:lnTo>
                <a:close/>
              </a:path>
            </a:pathLst>
          </a:custGeom>
          <a:blipFill>
            <a:blip r:embed="rId10"/>
            <a:stretch>
              <a:fillRect l="0" t="0" r="0" b="0"/>
            </a:stretch>
          </a:blipFill>
        </p:spPr>
      </p:sp>
      <p:sp>
        <p:nvSpPr>
          <p:cNvPr name="TextBox 12" id="12"/>
          <p:cNvSpPr txBox="true"/>
          <p:nvPr/>
        </p:nvSpPr>
        <p:spPr>
          <a:xfrm rot="0">
            <a:off x="1418334" y="4612640"/>
            <a:ext cx="5043488" cy="530860"/>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Bold Ink"/>
                <a:ea typeface="Bold Ink"/>
                <a:cs typeface="Bold Ink"/>
                <a:sym typeface="Bold Ink"/>
              </a:rPr>
              <a:t>Detect Obstacles Ahead</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442959" y="-532264"/>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6442959" y="8627579"/>
            <a:ext cx="2814399" cy="2814399"/>
          </a:xfrm>
          <a:prstGeom prst="rect">
            <a:avLst/>
          </a:prstGeom>
        </p:spPr>
      </p:pic>
      <p:sp>
        <p:nvSpPr>
          <p:cNvPr name="Freeform 10" id="10"/>
          <p:cNvSpPr/>
          <p:nvPr/>
        </p:nvSpPr>
        <p:spPr>
          <a:xfrm flipH="false" flipV="false" rot="0">
            <a:off x="1028700" y="4109685"/>
            <a:ext cx="4944333" cy="2067630"/>
          </a:xfrm>
          <a:custGeom>
            <a:avLst/>
            <a:gdLst/>
            <a:ahLst/>
            <a:cxnLst/>
            <a:rect r="r" b="b" t="t" l="l"/>
            <a:pathLst>
              <a:path h="2067630" w="4944333">
                <a:moveTo>
                  <a:pt x="0" y="0"/>
                </a:moveTo>
                <a:lnTo>
                  <a:pt x="4944333" y="0"/>
                </a:lnTo>
                <a:lnTo>
                  <a:pt x="4944333" y="2067630"/>
                </a:lnTo>
                <a:lnTo>
                  <a:pt x="0" y="20676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5973033" y="2076951"/>
            <a:ext cx="10469926" cy="6550628"/>
          </a:xfrm>
          <a:custGeom>
            <a:avLst/>
            <a:gdLst/>
            <a:ahLst/>
            <a:cxnLst/>
            <a:rect r="r" b="b" t="t" l="l"/>
            <a:pathLst>
              <a:path h="6550628" w="10469926">
                <a:moveTo>
                  <a:pt x="0" y="0"/>
                </a:moveTo>
                <a:lnTo>
                  <a:pt x="10469926" y="0"/>
                </a:lnTo>
                <a:lnTo>
                  <a:pt x="10469926" y="6550628"/>
                </a:lnTo>
                <a:lnTo>
                  <a:pt x="0" y="6550628"/>
                </a:lnTo>
                <a:lnTo>
                  <a:pt x="0" y="0"/>
                </a:lnTo>
                <a:close/>
              </a:path>
            </a:pathLst>
          </a:custGeom>
          <a:blipFill>
            <a:blip r:embed="rId10"/>
            <a:stretch>
              <a:fillRect l="0" t="0" r="0" b="0"/>
            </a:stretch>
          </a:blipFill>
        </p:spPr>
      </p:sp>
      <p:sp>
        <p:nvSpPr>
          <p:cNvPr name="TextBox 12" id="12"/>
          <p:cNvSpPr txBox="true"/>
          <p:nvPr/>
        </p:nvSpPr>
        <p:spPr>
          <a:xfrm rot="0">
            <a:off x="1028700" y="4848225"/>
            <a:ext cx="5043488"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Bold Ink"/>
                <a:ea typeface="Bold Ink"/>
                <a:cs typeface="Bold Ink"/>
                <a:sym typeface="Bold Ink"/>
              </a:rPr>
              <a:t>Detect Deep Hole Ahead</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856856" y="1028700"/>
            <a:ext cx="1767623" cy="1767623"/>
          </a:xfrm>
          <a:custGeom>
            <a:avLst/>
            <a:gdLst/>
            <a:ahLst/>
            <a:cxnLst/>
            <a:rect r="r" b="b" t="t" l="l"/>
            <a:pathLst>
              <a:path h="1767623" w="1767623">
                <a:moveTo>
                  <a:pt x="0" y="0"/>
                </a:moveTo>
                <a:lnTo>
                  <a:pt x="1767624" y="0"/>
                </a:lnTo>
                <a:lnTo>
                  <a:pt x="1767624" y="1767623"/>
                </a:lnTo>
                <a:lnTo>
                  <a:pt x="0" y="1767623"/>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241786" y="7287362"/>
            <a:ext cx="2017514" cy="2017514"/>
          </a:xfrm>
          <a:prstGeom prst="rect">
            <a:avLst/>
          </a:prstGeom>
        </p:spPr>
      </p:pic>
      <p:sp>
        <p:nvSpPr>
          <p:cNvPr name="Freeform 10" id="10"/>
          <p:cNvSpPr/>
          <p:nvPr/>
        </p:nvSpPr>
        <p:spPr>
          <a:xfrm flipH="false" flipV="false" rot="0">
            <a:off x="3513246" y="1831322"/>
            <a:ext cx="3203514" cy="1339651"/>
          </a:xfrm>
          <a:custGeom>
            <a:avLst/>
            <a:gdLst/>
            <a:ahLst/>
            <a:cxnLst/>
            <a:rect r="r" b="b" t="t" l="l"/>
            <a:pathLst>
              <a:path h="1339651" w="3203514">
                <a:moveTo>
                  <a:pt x="0" y="0"/>
                </a:moveTo>
                <a:lnTo>
                  <a:pt x="3203514" y="0"/>
                </a:lnTo>
                <a:lnTo>
                  <a:pt x="3203514" y="1339651"/>
                </a:lnTo>
                <a:lnTo>
                  <a:pt x="0" y="1339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513246" y="3718854"/>
            <a:ext cx="3203514" cy="1339651"/>
          </a:xfrm>
          <a:custGeom>
            <a:avLst/>
            <a:gdLst/>
            <a:ahLst/>
            <a:cxnLst/>
            <a:rect r="r" b="b" t="t" l="l"/>
            <a:pathLst>
              <a:path h="1339651" w="3203514">
                <a:moveTo>
                  <a:pt x="0" y="0"/>
                </a:moveTo>
                <a:lnTo>
                  <a:pt x="3203514" y="0"/>
                </a:lnTo>
                <a:lnTo>
                  <a:pt x="3203514" y="1339651"/>
                </a:lnTo>
                <a:lnTo>
                  <a:pt x="0" y="1339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3584761" y="5563888"/>
            <a:ext cx="3203514" cy="1339651"/>
          </a:xfrm>
          <a:custGeom>
            <a:avLst/>
            <a:gdLst/>
            <a:ahLst/>
            <a:cxnLst/>
            <a:rect r="r" b="b" t="t" l="l"/>
            <a:pathLst>
              <a:path h="1339651" w="3203514">
                <a:moveTo>
                  <a:pt x="0" y="0"/>
                </a:moveTo>
                <a:lnTo>
                  <a:pt x="3203514" y="0"/>
                </a:lnTo>
                <a:lnTo>
                  <a:pt x="3203514" y="1339652"/>
                </a:lnTo>
                <a:lnTo>
                  <a:pt x="0" y="13396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3513246" y="7455990"/>
            <a:ext cx="3203514" cy="1339651"/>
          </a:xfrm>
          <a:custGeom>
            <a:avLst/>
            <a:gdLst/>
            <a:ahLst/>
            <a:cxnLst/>
            <a:rect r="r" b="b" t="t" l="l"/>
            <a:pathLst>
              <a:path h="1339651" w="3203514">
                <a:moveTo>
                  <a:pt x="0" y="0"/>
                </a:moveTo>
                <a:lnTo>
                  <a:pt x="3203514" y="0"/>
                </a:lnTo>
                <a:lnTo>
                  <a:pt x="3203514" y="1339651"/>
                </a:lnTo>
                <a:lnTo>
                  <a:pt x="0" y="1339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8038939" y="1589945"/>
            <a:ext cx="4660352" cy="7947887"/>
          </a:xfrm>
          <a:custGeom>
            <a:avLst/>
            <a:gdLst/>
            <a:ahLst/>
            <a:cxnLst/>
            <a:rect r="r" b="b" t="t" l="l"/>
            <a:pathLst>
              <a:path h="7947887" w="4660352">
                <a:moveTo>
                  <a:pt x="0" y="0"/>
                </a:moveTo>
                <a:lnTo>
                  <a:pt x="4660352" y="0"/>
                </a:lnTo>
                <a:lnTo>
                  <a:pt x="4660352" y="7947887"/>
                </a:lnTo>
                <a:lnTo>
                  <a:pt x="0" y="7947887"/>
                </a:lnTo>
                <a:lnTo>
                  <a:pt x="0" y="0"/>
                </a:lnTo>
                <a:close/>
              </a:path>
            </a:pathLst>
          </a:custGeom>
          <a:blipFill>
            <a:blip r:embed="rId10"/>
            <a:stretch>
              <a:fillRect l="0" t="0" r="0" b="0"/>
            </a:stretch>
          </a:blipFill>
        </p:spPr>
      </p:sp>
      <p:sp>
        <p:nvSpPr>
          <p:cNvPr name="TextBox 15" id="15"/>
          <p:cNvSpPr txBox="true"/>
          <p:nvPr/>
        </p:nvSpPr>
        <p:spPr>
          <a:xfrm rot="0">
            <a:off x="2593259" y="2189998"/>
            <a:ext cx="5043488" cy="58102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rial Bold"/>
                <a:ea typeface="Arial Bold"/>
                <a:cs typeface="Arial Bold"/>
                <a:sym typeface="Arial Bold"/>
              </a:rPr>
              <a:t>LED Blue</a:t>
            </a:r>
          </a:p>
        </p:txBody>
      </p:sp>
      <p:sp>
        <p:nvSpPr>
          <p:cNvPr name="TextBox 16" id="16"/>
          <p:cNvSpPr txBox="true"/>
          <p:nvPr/>
        </p:nvSpPr>
        <p:spPr>
          <a:xfrm rot="0">
            <a:off x="3584761" y="4036255"/>
            <a:ext cx="3203514" cy="58102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rial Bold"/>
                <a:ea typeface="Arial Bold"/>
                <a:cs typeface="Arial Bold"/>
                <a:sym typeface="Arial Bold"/>
              </a:rPr>
              <a:t>LED Red</a:t>
            </a:r>
          </a:p>
        </p:txBody>
      </p:sp>
      <p:sp>
        <p:nvSpPr>
          <p:cNvPr name="TextBox 17" id="17"/>
          <p:cNvSpPr txBox="true"/>
          <p:nvPr/>
        </p:nvSpPr>
        <p:spPr>
          <a:xfrm rot="0">
            <a:off x="-3519640" y="5925280"/>
            <a:ext cx="17412317" cy="58102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rial Bold"/>
                <a:ea typeface="Arial Bold"/>
                <a:cs typeface="Arial Bold"/>
                <a:sym typeface="Arial Bold"/>
              </a:rPr>
              <a:t>LED Turn Left</a:t>
            </a:r>
          </a:p>
        </p:txBody>
      </p:sp>
      <p:sp>
        <p:nvSpPr>
          <p:cNvPr name="TextBox 18" id="18"/>
          <p:cNvSpPr txBox="true"/>
          <p:nvPr/>
        </p:nvSpPr>
        <p:spPr>
          <a:xfrm rot="0">
            <a:off x="3584761" y="7722690"/>
            <a:ext cx="3203514" cy="58102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rial Bold"/>
                <a:ea typeface="Arial Bold"/>
                <a:cs typeface="Arial Bold"/>
                <a:sym typeface="Arial Bold"/>
              </a:rPr>
              <a:t>LED Turn Right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602200" y="0"/>
            <a:ext cx="685800" cy="10287000"/>
          </a:xfrm>
          <a:custGeom>
            <a:avLst/>
            <a:gdLst/>
            <a:ahLst/>
            <a:cxnLst/>
            <a:rect r="r" b="b" t="t" l="l"/>
            <a:pathLst>
              <a:path h="10287000" w="685800">
                <a:moveTo>
                  <a:pt x="0" y="0"/>
                </a:moveTo>
                <a:lnTo>
                  <a:pt x="685800" y="0"/>
                </a:lnTo>
                <a:lnTo>
                  <a:pt x="685800" y="10287000"/>
                </a:lnTo>
                <a:lnTo>
                  <a:pt x="0" y="10287000"/>
                </a:lnTo>
                <a:lnTo>
                  <a:pt x="0" y="0"/>
                </a:lnTo>
                <a:close/>
              </a:path>
            </a:pathLst>
          </a:custGeom>
          <a:blipFill>
            <a:blip r:embed="rId2"/>
            <a:stretch>
              <a:fillRect l="-1626506" t="-2324" r="-526506" b="0"/>
            </a:stretch>
          </a:blipFill>
        </p:spPr>
      </p:sp>
      <p:sp>
        <p:nvSpPr>
          <p:cNvPr name="Freeform 3" id="3"/>
          <p:cNvSpPr/>
          <p:nvPr/>
        </p:nvSpPr>
        <p:spPr>
          <a:xfrm flipH="false" flipV="false" rot="0">
            <a:off x="0" y="0"/>
            <a:ext cx="437842" cy="10287000"/>
          </a:xfrm>
          <a:custGeom>
            <a:avLst/>
            <a:gdLst/>
            <a:ahLst/>
            <a:cxnLst/>
            <a:rect r="r" b="b" t="t" l="l"/>
            <a:pathLst>
              <a:path h="10287000" w="437842">
                <a:moveTo>
                  <a:pt x="0" y="0"/>
                </a:moveTo>
                <a:lnTo>
                  <a:pt x="437842" y="0"/>
                </a:lnTo>
                <a:lnTo>
                  <a:pt x="437842" y="10287000"/>
                </a:lnTo>
                <a:lnTo>
                  <a:pt x="0" y="10287000"/>
                </a:lnTo>
                <a:lnTo>
                  <a:pt x="0" y="0"/>
                </a:lnTo>
                <a:close/>
              </a:path>
            </a:pathLst>
          </a:custGeom>
          <a:blipFill>
            <a:blip r:embed="rId2"/>
            <a:stretch>
              <a:fillRect l="-1820168" t="-13693" r="-2000872" b="0"/>
            </a:stretch>
          </a:blipFill>
        </p:spPr>
      </p:sp>
      <p:sp>
        <p:nvSpPr>
          <p:cNvPr name="Freeform 4" id="4"/>
          <p:cNvSpPr/>
          <p:nvPr/>
        </p:nvSpPr>
        <p:spPr>
          <a:xfrm flipH="false" flipV="false" rot="0">
            <a:off x="437842" y="5840276"/>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245429" y="1028700"/>
            <a:ext cx="10482466" cy="8805271"/>
          </a:xfrm>
          <a:custGeom>
            <a:avLst/>
            <a:gdLst/>
            <a:ahLst/>
            <a:cxnLst/>
            <a:rect r="r" b="b" t="t" l="l"/>
            <a:pathLst>
              <a:path h="8805271" w="10482466">
                <a:moveTo>
                  <a:pt x="0" y="0"/>
                </a:moveTo>
                <a:lnTo>
                  <a:pt x="10482466" y="0"/>
                </a:lnTo>
                <a:lnTo>
                  <a:pt x="10482466" y="8805271"/>
                </a:lnTo>
                <a:lnTo>
                  <a:pt x="0" y="8805271"/>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43875" t="-13693" r="-43875" b="0"/>
            </a:stretch>
          </a:blipFill>
        </p:spPr>
      </p:sp>
      <p:grpSp>
        <p:nvGrpSpPr>
          <p:cNvPr name="Group 3" id="3"/>
          <p:cNvGrpSpPr/>
          <p:nvPr/>
        </p:nvGrpSpPr>
        <p:grpSpPr>
          <a:xfrm rot="0">
            <a:off x="447367" y="496436"/>
            <a:ext cx="17412317" cy="9294127"/>
            <a:chOff x="0" y="0"/>
            <a:chExt cx="4585960" cy="2447836"/>
          </a:xfrm>
        </p:grpSpPr>
        <p:sp>
          <p:nvSpPr>
            <p:cNvPr name="Freeform 4" id="4"/>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5" id="5"/>
            <p:cNvSpPr txBox="true"/>
            <p:nvPr/>
          </p:nvSpPr>
          <p:spPr>
            <a:xfrm>
              <a:off x="0" y="-47625"/>
              <a:ext cx="4585960" cy="2495461"/>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6" id="6"/>
          <p:cNvSpPr/>
          <p:nvPr/>
        </p:nvSpPr>
        <p:spPr>
          <a:xfrm flipH="false" flipV="false" rot="0">
            <a:off x="1894600" y="8333646"/>
            <a:ext cx="794422" cy="563318"/>
          </a:xfrm>
          <a:custGeom>
            <a:avLst/>
            <a:gdLst/>
            <a:ahLst/>
            <a:cxnLst/>
            <a:rect r="r" b="b" t="t" l="l"/>
            <a:pathLst>
              <a:path h="563318" w="794422">
                <a:moveTo>
                  <a:pt x="0" y="0"/>
                </a:moveTo>
                <a:lnTo>
                  <a:pt x="794422" y="0"/>
                </a:lnTo>
                <a:lnTo>
                  <a:pt x="794422" y="563318"/>
                </a:lnTo>
                <a:lnTo>
                  <a:pt x="0" y="563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22646">
            <a:off x="16525215" y="8642087"/>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08298" y="1675031"/>
            <a:ext cx="1751385" cy="289775"/>
          </a:xfrm>
          <a:custGeom>
            <a:avLst/>
            <a:gdLst/>
            <a:ahLst/>
            <a:cxnLst/>
            <a:rect r="r" b="b" t="t" l="l"/>
            <a:pathLst>
              <a:path h="289775" w="1751385">
                <a:moveTo>
                  <a:pt x="0" y="0"/>
                </a:moveTo>
                <a:lnTo>
                  <a:pt x="1751385" y="0"/>
                </a:lnTo>
                <a:lnTo>
                  <a:pt x="1751385" y="289775"/>
                </a:lnTo>
                <a:lnTo>
                  <a:pt x="0" y="2897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7253685" y="2429480"/>
            <a:ext cx="8864138" cy="6761607"/>
          </a:xfrm>
          <a:prstGeom prst="rect">
            <a:avLst/>
          </a:prstGeom>
        </p:spPr>
        <p:txBody>
          <a:bodyPr anchor="t" rtlCol="false" tIns="0" lIns="0" bIns="0" rIns="0">
            <a:spAutoFit/>
          </a:bodyPr>
          <a:lstStyle/>
          <a:p>
            <a:pPr algn="l">
              <a:lnSpc>
                <a:spcPts val="3773"/>
              </a:lnSpc>
              <a:spcBef>
                <a:spcPct val="0"/>
              </a:spcBef>
            </a:pPr>
            <a:r>
              <a:rPr lang="en-US" sz="3699">
                <a:solidFill>
                  <a:srgbClr val="7B8372"/>
                </a:solidFill>
                <a:latin typeface="Arial"/>
                <a:ea typeface="Arial"/>
                <a:cs typeface="Arial"/>
                <a:sym typeface="Arial"/>
              </a:rPr>
              <a:t>The Arduino Car project uses Bluetooth control, IR and ultrasonic sensors for safe and flexible movement. It can move forward, backward, and turn, with WS2812B LEDs for turn signals and reverse lights. IR sensors detect obstacles, triggering reverse and stop actions, while ultrasonic sensors warn of nearby obstacles with sound and light. The system uses DC motors, the L298N motor driver, and the FastLED library for intelligent movement. The project aims to create a functional, intelligent car with potential economic benefits.</a:t>
            </a:r>
          </a:p>
        </p:txBody>
      </p:sp>
      <p:sp>
        <p:nvSpPr>
          <p:cNvPr name="TextBox 10" id="10"/>
          <p:cNvSpPr txBox="true"/>
          <p:nvPr/>
        </p:nvSpPr>
        <p:spPr>
          <a:xfrm rot="0">
            <a:off x="5978450" y="113277"/>
            <a:ext cx="10568061" cy="2325728"/>
          </a:xfrm>
          <a:prstGeom prst="rect">
            <a:avLst/>
          </a:prstGeom>
        </p:spPr>
        <p:txBody>
          <a:bodyPr anchor="t" rtlCol="false" tIns="0" lIns="0" bIns="0" rIns="0">
            <a:spAutoFit/>
          </a:bodyPr>
          <a:lstStyle/>
          <a:p>
            <a:pPr algn="ctr">
              <a:lnSpc>
                <a:spcPts val="9360"/>
              </a:lnSpc>
              <a:spcBef>
                <a:spcPct val="0"/>
              </a:spcBef>
            </a:pPr>
            <a:r>
              <a:rPr lang="en-US" sz="6685">
                <a:solidFill>
                  <a:srgbClr val="7B8372"/>
                </a:solidFill>
                <a:latin typeface="Paalalabas Wide"/>
                <a:ea typeface="Paalalabas Wide"/>
                <a:cs typeface="Paalalabas Wide"/>
                <a:sym typeface="Paalalabas Wide"/>
              </a:rPr>
              <a:t>OVERVIEW OF</a:t>
            </a:r>
            <a:r>
              <a:rPr lang="en-US" sz="6685">
                <a:solidFill>
                  <a:srgbClr val="7B8372"/>
                </a:solidFill>
                <a:latin typeface="Paalalabas Wide"/>
                <a:ea typeface="Paalalabas Wide"/>
                <a:cs typeface="Paalalabas Wide"/>
                <a:sym typeface="Paalalabas Wide"/>
              </a:rPr>
              <a:t> Project Features </a:t>
            </a:r>
          </a:p>
        </p:txBody>
      </p:sp>
      <p:sp>
        <p:nvSpPr>
          <p:cNvPr name="Freeform 11" id="11"/>
          <p:cNvSpPr/>
          <p:nvPr/>
        </p:nvSpPr>
        <p:spPr>
          <a:xfrm flipH="false" flipV="false" rot="0">
            <a:off x="437842" y="3325719"/>
            <a:ext cx="5741928" cy="6464845"/>
          </a:xfrm>
          <a:custGeom>
            <a:avLst/>
            <a:gdLst/>
            <a:ahLst/>
            <a:cxnLst/>
            <a:rect r="r" b="b" t="t" l="l"/>
            <a:pathLst>
              <a:path h="6464845" w="5741928">
                <a:moveTo>
                  <a:pt x="0" y="0"/>
                </a:moveTo>
                <a:lnTo>
                  <a:pt x="5741928" y="0"/>
                </a:lnTo>
                <a:lnTo>
                  <a:pt x="5741928" y="6464845"/>
                </a:lnTo>
                <a:lnTo>
                  <a:pt x="0" y="6464845"/>
                </a:lnTo>
                <a:lnTo>
                  <a:pt x="0" y="0"/>
                </a:lnTo>
                <a:close/>
              </a:path>
            </a:pathLst>
          </a:custGeom>
          <a:blipFill>
            <a:blip r:embed="rId9"/>
            <a:stretch>
              <a:fillRect l="0" t="-21739" r="-280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6986288" y="2524379"/>
            <a:ext cx="8500159" cy="5072675"/>
          </a:xfrm>
          <a:custGeom>
            <a:avLst/>
            <a:gdLst/>
            <a:ahLst/>
            <a:cxnLst/>
            <a:rect r="r" b="b" t="t" l="l"/>
            <a:pathLst>
              <a:path h="5072675" w="8500159">
                <a:moveTo>
                  <a:pt x="0" y="0"/>
                </a:moveTo>
                <a:lnTo>
                  <a:pt x="8500159" y="0"/>
                </a:lnTo>
                <a:lnTo>
                  <a:pt x="8500159" y="5072675"/>
                </a:lnTo>
                <a:lnTo>
                  <a:pt x="0" y="5072675"/>
                </a:lnTo>
                <a:lnTo>
                  <a:pt x="0" y="0"/>
                </a:lnTo>
                <a:close/>
              </a:path>
            </a:pathLst>
          </a:custGeom>
          <a:blipFill>
            <a:blip r:embed="rId12"/>
            <a:stretch>
              <a:fillRect l="0" t="0" r="0" b="0"/>
            </a:stretch>
          </a:blipFill>
        </p:spPr>
      </p:sp>
      <p:sp>
        <p:nvSpPr>
          <p:cNvPr name="TextBox 13" id="13"/>
          <p:cNvSpPr txBox="true"/>
          <p:nvPr/>
        </p:nvSpPr>
        <p:spPr>
          <a:xfrm rot="0">
            <a:off x="2220236" y="4489858"/>
            <a:ext cx="5043488" cy="7556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Move Forward</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332050" y="2282521"/>
            <a:ext cx="7845306" cy="5029743"/>
          </a:xfrm>
          <a:custGeom>
            <a:avLst/>
            <a:gdLst/>
            <a:ahLst/>
            <a:cxnLst/>
            <a:rect r="r" b="b" t="t" l="l"/>
            <a:pathLst>
              <a:path h="5029743" w="7845306">
                <a:moveTo>
                  <a:pt x="0" y="0"/>
                </a:moveTo>
                <a:lnTo>
                  <a:pt x="7845306" y="0"/>
                </a:lnTo>
                <a:lnTo>
                  <a:pt x="7845306" y="5029744"/>
                </a:lnTo>
                <a:lnTo>
                  <a:pt x="0" y="5029744"/>
                </a:lnTo>
                <a:lnTo>
                  <a:pt x="0" y="0"/>
                </a:lnTo>
                <a:close/>
              </a:path>
            </a:pathLst>
          </a:custGeom>
          <a:blipFill>
            <a:blip r:embed="rId12"/>
            <a:stretch>
              <a:fillRect l="0" t="0" r="0" b="0"/>
            </a:stretch>
          </a:blipFill>
        </p:spPr>
      </p:sp>
      <p:sp>
        <p:nvSpPr>
          <p:cNvPr name="TextBox 13" id="13"/>
          <p:cNvSpPr txBox="true"/>
          <p:nvPr/>
        </p:nvSpPr>
        <p:spPr>
          <a:xfrm rot="0">
            <a:off x="2094991" y="4387850"/>
            <a:ext cx="5043488" cy="7556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Move Backward</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293274" y="2358816"/>
            <a:ext cx="8401467" cy="5170133"/>
          </a:xfrm>
          <a:custGeom>
            <a:avLst/>
            <a:gdLst/>
            <a:ahLst/>
            <a:cxnLst/>
            <a:rect r="r" b="b" t="t" l="l"/>
            <a:pathLst>
              <a:path h="5170133" w="8401467">
                <a:moveTo>
                  <a:pt x="0" y="0"/>
                </a:moveTo>
                <a:lnTo>
                  <a:pt x="8401467" y="0"/>
                </a:lnTo>
                <a:lnTo>
                  <a:pt x="8401467" y="5170133"/>
                </a:lnTo>
                <a:lnTo>
                  <a:pt x="0" y="5170133"/>
                </a:lnTo>
                <a:lnTo>
                  <a:pt x="0" y="0"/>
                </a:lnTo>
                <a:close/>
              </a:path>
            </a:pathLst>
          </a:custGeom>
          <a:blipFill>
            <a:blip r:embed="rId12"/>
            <a:stretch>
              <a:fillRect l="0" t="0" r="0" b="0"/>
            </a:stretch>
          </a:blipFill>
        </p:spPr>
      </p:sp>
      <p:sp>
        <p:nvSpPr>
          <p:cNvPr name="TextBox 13" id="13"/>
          <p:cNvSpPr txBox="true"/>
          <p:nvPr/>
        </p:nvSpPr>
        <p:spPr>
          <a:xfrm rot="0">
            <a:off x="2028622" y="4489858"/>
            <a:ext cx="5043488" cy="7556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Turn Left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072110" y="2609407"/>
            <a:ext cx="8336328" cy="4973538"/>
          </a:xfrm>
          <a:custGeom>
            <a:avLst/>
            <a:gdLst/>
            <a:ahLst/>
            <a:cxnLst/>
            <a:rect r="r" b="b" t="t" l="l"/>
            <a:pathLst>
              <a:path h="4973538" w="8336328">
                <a:moveTo>
                  <a:pt x="0" y="0"/>
                </a:moveTo>
                <a:lnTo>
                  <a:pt x="8336328" y="0"/>
                </a:lnTo>
                <a:lnTo>
                  <a:pt x="8336328" y="4973539"/>
                </a:lnTo>
                <a:lnTo>
                  <a:pt x="0" y="4973539"/>
                </a:lnTo>
                <a:lnTo>
                  <a:pt x="0" y="0"/>
                </a:lnTo>
                <a:close/>
              </a:path>
            </a:pathLst>
          </a:custGeom>
          <a:blipFill>
            <a:blip r:embed="rId12"/>
            <a:stretch>
              <a:fillRect l="0" t="0" r="0" b="0"/>
            </a:stretch>
          </a:blipFill>
        </p:spPr>
      </p:sp>
      <p:sp>
        <p:nvSpPr>
          <p:cNvPr name="TextBox 13" id="13"/>
          <p:cNvSpPr txBox="true"/>
          <p:nvPr/>
        </p:nvSpPr>
        <p:spPr>
          <a:xfrm rot="0">
            <a:off x="2028622" y="4489858"/>
            <a:ext cx="5043488" cy="7556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Turn Right</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072110" y="2408278"/>
            <a:ext cx="9225410" cy="5324733"/>
          </a:xfrm>
          <a:custGeom>
            <a:avLst/>
            <a:gdLst/>
            <a:ahLst/>
            <a:cxnLst/>
            <a:rect r="r" b="b" t="t" l="l"/>
            <a:pathLst>
              <a:path h="5324733" w="9225410">
                <a:moveTo>
                  <a:pt x="0" y="0"/>
                </a:moveTo>
                <a:lnTo>
                  <a:pt x="9225410" y="0"/>
                </a:lnTo>
                <a:lnTo>
                  <a:pt x="9225410" y="5324733"/>
                </a:lnTo>
                <a:lnTo>
                  <a:pt x="0" y="5324733"/>
                </a:lnTo>
                <a:lnTo>
                  <a:pt x="0" y="0"/>
                </a:lnTo>
                <a:close/>
              </a:path>
            </a:pathLst>
          </a:custGeom>
          <a:blipFill>
            <a:blip r:embed="rId12"/>
            <a:stretch>
              <a:fillRect l="0" t="0" r="0" b="0"/>
            </a:stretch>
          </a:blipFill>
        </p:spPr>
      </p:sp>
      <p:sp>
        <p:nvSpPr>
          <p:cNvPr name="TextBox 13" id="13"/>
          <p:cNvSpPr txBox="true"/>
          <p:nvPr/>
        </p:nvSpPr>
        <p:spPr>
          <a:xfrm rot="0">
            <a:off x="2028622" y="4489858"/>
            <a:ext cx="5043488" cy="7556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Stop Motors</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072110" y="2361903"/>
            <a:ext cx="9406854" cy="5563193"/>
          </a:xfrm>
          <a:custGeom>
            <a:avLst/>
            <a:gdLst/>
            <a:ahLst/>
            <a:cxnLst/>
            <a:rect r="r" b="b" t="t" l="l"/>
            <a:pathLst>
              <a:path h="5563193" w="9406854">
                <a:moveTo>
                  <a:pt x="0" y="0"/>
                </a:moveTo>
                <a:lnTo>
                  <a:pt x="9406854" y="0"/>
                </a:lnTo>
                <a:lnTo>
                  <a:pt x="9406854" y="5563194"/>
                </a:lnTo>
                <a:lnTo>
                  <a:pt x="0" y="5563194"/>
                </a:lnTo>
                <a:lnTo>
                  <a:pt x="0" y="0"/>
                </a:lnTo>
                <a:close/>
              </a:path>
            </a:pathLst>
          </a:custGeom>
          <a:blipFill>
            <a:blip r:embed="rId12"/>
            <a:stretch>
              <a:fillRect l="0" t="0" r="0" b="0"/>
            </a:stretch>
          </a:blipFill>
        </p:spPr>
      </p:sp>
      <p:sp>
        <p:nvSpPr>
          <p:cNvPr name="TextBox 13" id="13"/>
          <p:cNvSpPr txBox="true"/>
          <p:nvPr/>
        </p:nvSpPr>
        <p:spPr>
          <a:xfrm rot="0">
            <a:off x="2028622" y="4489858"/>
            <a:ext cx="5043488" cy="7556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Brake Lights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072110" y="2313845"/>
            <a:ext cx="9310913" cy="5659310"/>
          </a:xfrm>
          <a:custGeom>
            <a:avLst/>
            <a:gdLst/>
            <a:ahLst/>
            <a:cxnLst/>
            <a:rect r="r" b="b" t="t" l="l"/>
            <a:pathLst>
              <a:path h="5659310" w="9310913">
                <a:moveTo>
                  <a:pt x="0" y="0"/>
                </a:moveTo>
                <a:lnTo>
                  <a:pt x="9310913" y="0"/>
                </a:lnTo>
                <a:lnTo>
                  <a:pt x="9310913" y="5659310"/>
                </a:lnTo>
                <a:lnTo>
                  <a:pt x="0" y="5659310"/>
                </a:lnTo>
                <a:lnTo>
                  <a:pt x="0" y="0"/>
                </a:lnTo>
                <a:close/>
              </a:path>
            </a:pathLst>
          </a:custGeom>
          <a:blipFill>
            <a:blip r:embed="rId12"/>
            <a:stretch>
              <a:fillRect l="0" t="0" r="0" b="0"/>
            </a:stretch>
          </a:blipFill>
        </p:spPr>
      </p:sp>
      <p:sp>
        <p:nvSpPr>
          <p:cNvPr name="TextBox 13" id="13"/>
          <p:cNvSpPr txBox="true"/>
          <p:nvPr/>
        </p:nvSpPr>
        <p:spPr>
          <a:xfrm rot="0">
            <a:off x="2028622" y="4489858"/>
            <a:ext cx="5043488" cy="7556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Left Blinker</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041423" y="2408278"/>
            <a:ext cx="9967850" cy="5975086"/>
          </a:xfrm>
          <a:custGeom>
            <a:avLst/>
            <a:gdLst/>
            <a:ahLst/>
            <a:cxnLst/>
            <a:rect r="r" b="b" t="t" l="l"/>
            <a:pathLst>
              <a:path h="5975086" w="9967850">
                <a:moveTo>
                  <a:pt x="0" y="0"/>
                </a:moveTo>
                <a:lnTo>
                  <a:pt x="9967850" y="0"/>
                </a:lnTo>
                <a:lnTo>
                  <a:pt x="9967850" y="5975086"/>
                </a:lnTo>
                <a:lnTo>
                  <a:pt x="0" y="5975086"/>
                </a:lnTo>
                <a:lnTo>
                  <a:pt x="0" y="0"/>
                </a:lnTo>
                <a:close/>
              </a:path>
            </a:pathLst>
          </a:custGeom>
          <a:blipFill>
            <a:blip r:embed="rId12"/>
            <a:stretch>
              <a:fillRect l="0" t="0" r="0" b="0"/>
            </a:stretch>
          </a:blipFill>
        </p:spPr>
      </p:sp>
      <p:sp>
        <p:nvSpPr>
          <p:cNvPr name="TextBox 13" id="13"/>
          <p:cNvSpPr txBox="true"/>
          <p:nvPr/>
        </p:nvSpPr>
        <p:spPr>
          <a:xfrm rot="0">
            <a:off x="2028622" y="4489858"/>
            <a:ext cx="5043488" cy="7556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Right Blinker</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072110" y="2408278"/>
            <a:ext cx="9405017" cy="4869403"/>
          </a:xfrm>
          <a:custGeom>
            <a:avLst/>
            <a:gdLst/>
            <a:ahLst/>
            <a:cxnLst/>
            <a:rect r="r" b="b" t="t" l="l"/>
            <a:pathLst>
              <a:path h="4869403" w="9405017">
                <a:moveTo>
                  <a:pt x="0" y="0"/>
                </a:moveTo>
                <a:lnTo>
                  <a:pt x="9405017" y="0"/>
                </a:lnTo>
                <a:lnTo>
                  <a:pt x="9405017" y="4869403"/>
                </a:lnTo>
                <a:lnTo>
                  <a:pt x="0" y="4869403"/>
                </a:lnTo>
                <a:lnTo>
                  <a:pt x="0" y="0"/>
                </a:lnTo>
                <a:close/>
              </a:path>
            </a:pathLst>
          </a:custGeom>
          <a:blipFill>
            <a:blip r:embed="rId12"/>
            <a:stretch>
              <a:fillRect l="0" t="0" r="0" b="0"/>
            </a:stretch>
          </a:blipFill>
        </p:spPr>
      </p:sp>
      <p:sp>
        <p:nvSpPr>
          <p:cNvPr name="TextBox 13" id="13"/>
          <p:cNvSpPr txBox="true"/>
          <p:nvPr/>
        </p:nvSpPr>
        <p:spPr>
          <a:xfrm rot="0">
            <a:off x="2028622" y="4489858"/>
            <a:ext cx="5043488" cy="1460500"/>
          </a:xfrm>
          <a:prstGeom prst="rect">
            <a:avLst/>
          </a:prstGeom>
        </p:spPr>
        <p:txBody>
          <a:bodyPr anchor="t" rtlCol="false" tIns="0" lIns="0" bIns="0" rIns="0">
            <a:spAutoFit/>
          </a:bodyPr>
          <a:lstStyle/>
          <a:p>
            <a:pPr algn="ctr">
              <a:lnSpc>
                <a:spcPts val="5599"/>
              </a:lnSpc>
            </a:pPr>
            <a:r>
              <a:rPr lang="en-US" sz="3999" b="true">
                <a:solidFill>
                  <a:srgbClr val="000000"/>
                </a:solidFill>
                <a:latin typeface="Arial Bold"/>
                <a:ea typeface="Arial Bold"/>
                <a:cs typeface="Arial Bold"/>
                <a:sym typeface="Arial Bold"/>
              </a:rPr>
              <a:t>Reverse Lights</a:t>
            </a:r>
          </a:p>
          <a:p>
            <a:pPr algn="ctr">
              <a:lnSpc>
                <a:spcPts val="5599"/>
              </a:lnSpc>
              <a:spcBef>
                <a:spcPct val="0"/>
              </a:spcBef>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7128" y="8383364"/>
            <a:ext cx="2814399" cy="2814399"/>
          </a:xfrm>
          <a:prstGeom prst="rect">
            <a:avLst/>
          </a:prstGeom>
        </p:spPr>
      </p:pic>
      <p:sp>
        <p:nvSpPr>
          <p:cNvPr name="Freeform 10" id="10"/>
          <p:cNvSpPr/>
          <p:nvPr/>
        </p:nvSpPr>
        <p:spPr>
          <a:xfrm flipH="false" flipV="false" rot="0">
            <a:off x="2593259" y="3983402"/>
            <a:ext cx="4046953" cy="1692362"/>
          </a:xfrm>
          <a:custGeom>
            <a:avLst/>
            <a:gdLst/>
            <a:ahLst/>
            <a:cxnLst/>
            <a:rect r="r" b="b" t="t" l="l"/>
            <a:pathLst>
              <a:path h="1692362" w="4046953">
                <a:moveTo>
                  <a:pt x="0" y="0"/>
                </a:moveTo>
                <a:lnTo>
                  <a:pt x="4046953" y="0"/>
                </a:lnTo>
                <a:lnTo>
                  <a:pt x="4046953" y="1692362"/>
                </a:lnTo>
                <a:lnTo>
                  <a:pt x="0" y="16923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37842" y="484755"/>
            <a:ext cx="5484177" cy="1923523"/>
          </a:xfrm>
          <a:custGeom>
            <a:avLst/>
            <a:gdLst/>
            <a:ahLst/>
            <a:cxnLst/>
            <a:rect r="r" b="b" t="t" l="l"/>
            <a:pathLst>
              <a:path h="1923523" w="5484177">
                <a:moveTo>
                  <a:pt x="0" y="0"/>
                </a:moveTo>
                <a:lnTo>
                  <a:pt x="5484177" y="0"/>
                </a:lnTo>
                <a:lnTo>
                  <a:pt x="5484177" y="1923523"/>
                </a:lnTo>
                <a:lnTo>
                  <a:pt x="0" y="1923523"/>
                </a:lnTo>
                <a:lnTo>
                  <a:pt x="0" y="0"/>
                </a:lnTo>
                <a:close/>
              </a:path>
            </a:pathLst>
          </a:custGeom>
          <a:blipFill>
            <a:blip r:embed="rId10">
              <a:alphaModFix amt="5200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7039282" y="2408278"/>
            <a:ext cx="9556498" cy="5165675"/>
          </a:xfrm>
          <a:custGeom>
            <a:avLst/>
            <a:gdLst/>
            <a:ahLst/>
            <a:cxnLst/>
            <a:rect r="r" b="b" t="t" l="l"/>
            <a:pathLst>
              <a:path h="5165675" w="9556498">
                <a:moveTo>
                  <a:pt x="0" y="0"/>
                </a:moveTo>
                <a:lnTo>
                  <a:pt x="9556498" y="0"/>
                </a:lnTo>
                <a:lnTo>
                  <a:pt x="9556498" y="5165674"/>
                </a:lnTo>
                <a:lnTo>
                  <a:pt x="0" y="5165674"/>
                </a:lnTo>
                <a:lnTo>
                  <a:pt x="0" y="0"/>
                </a:lnTo>
                <a:close/>
              </a:path>
            </a:pathLst>
          </a:custGeom>
          <a:blipFill>
            <a:blip r:embed="rId12"/>
            <a:stretch>
              <a:fillRect l="0" t="0" r="0" b="0"/>
            </a:stretch>
          </a:blipFill>
        </p:spPr>
      </p:sp>
      <p:sp>
        <p:nvSpPr>
          <p:cNvPr name="TextBox 13" id="13"/>
          <p:cNvSpPr txBox="true"/>
          <p:nvPr/>
        </p:nvSpPr>
        <p:spPr>
          <a:xfrm rot="0">
            <a:off x="2028622" y="4489858"/>
            <a:ext cx="5043488" cy="7556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rial Bold"/>
                <a:ea typeface="Arial Bold"/>
                <a:cs typeface="Arial Bold"/>
                <a:sym typeface="Arial Bold"/>
              </a:rPr>
              <a:t>Default Lights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22646">
            <a:off x="15977274" y="213945"/>
            <a:ext cx="667448" cy="1892248"/>
          </a:xfrm>
          <a:custGeom>
            <a:avLst/>
            <a:gdLst/>
            <a:ahLst/>
            <a:cxnLst/>
            <a:rect r="r" b="b" t="t" l="l"/>
            <a:pathLst>
              <a:path h="1892248" w="667448">
                <a:moveTo>
                  <a:pt x="0" y="0"/>
                </a:moveTo>
                <a:lnTo>
                  <a:pt x="667448" y="0"/>
                </a:lnTo>
                <a:lnTo>
                  <a:pt x="667448" y="1892248"/>
                </a:lnTo>
                <a:lnTo>
                  <a:pt x="0" y="1892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22646">
            <a:off x="14862624" y="6854058"/>
            <a:ext cx="1247756" cy="3537452"/>
          </a:xfrm>
          <a:custGeom>
            <a:avLst/>
            <a:gdLst/>
            <a:ahLst/>
            <a:cxnLst/>
            <a:rect r="r" b="b" t="t" l="l"/>
            <a:pathLst>
              <a:path h="3537452" w="1247756">
                <a:moveTo>
                  <a:pt x="0" y="0"/>
                </a:moveTo>
                <a:lnTo>
                  <a:pt x="1247756" y="0"/>
                </a:lnTo>
                <a:lnTo>
                  <a:pt x="1247756" y="3537452"/>
                </a:lnTo>
                <a:lnTo>
                  <a:pt x="0" y="3537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216791" y="1047762"/>
            <a:ext cx="1247062" cy="185926"/>
          </a:xfrm>
          <a:custGeom>
            <a:avLst/>
            <a:gdLst/>
            <a:ahLst/>
            <a:cxnLst/>
            <a:rect r="r" b="b" t="t" l="l"/>
            <a:pathLst>
              <a:path h="185926" w="1247062">
                <a:moveTo>
                  <a:pt x="0" y="0"/>
                </a:moveTo>
                <a:lnTo>
                  <a:pt x="1247062" y="0"/>
                </a:lnTo>
                <a:lnTo>
                  <a:pt x="1247062" y="185926"/>
                </a:lnTo>
                <a:lnTo>
                  <a:pt x="0" y="1859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04366" y="0"/>
            <a:ext cx="6777785" cy="1585972"/>
            <a:chOff x="0" y="0"/>
            <a:chExt cx="2581030" cy="603949"/>
          </a:xfrm>
        </p:grpSpPr>
        <p:sp>
          <p:nvSpPr>
            <p:cNvPr name="Freeform 6" id="6"/>
            <p:cNvSpPr/>
            <p:nvPr/>
          </p:nvSpPr>
          <p:spPr>
            <a:xfrm flipH="false" flipV="false" rot="0">
              <a:off x="0" y="0"/>
              <a:ext cx="2581030" cy="603949"/>
            </a:xfrm>
            <a:custGeom>
              <a:avLst/>
              <a:gdLst/>
              <a:ahLst/>
              <a:cxnLst/>
              <a:rect r="r" b="b" t="t" l="l"/>
              <a:pathLst>
                <a:path h="603949" w="2581030">
                  <a:moveTo>
                    <a:pt x="2377830" y="0"/>
                  </a:moveTo>
                  <a:lnTo>
                    <a:pt x="0" y="0"/>
                  </a:lnTo>
                  <a:lnTo>
                    <a:pt x="0" y="603949"/>
                  </a:lnTo>
                  <a:lnTo>
                    <a:pt x="2377830" y="603949"/>
                  </a:lnTo>
                  <a:lnTo>
                    <a:pt x="2581030" y="301975"/>
                  </a:lnTo>
                  <a:lnTo>
                    <a:pt x="2377830" y="0"/>
                  </a:lnTo>
                  <a:close/>
                </a:path>
              </a:pathLst>
            </a:custGeom>
            <a:solidFill>
              <a:srgbClr val="D8DCDA"/>
            </a:solidFill>
          </p:spPr>
        </p:sp>
        <p:sp>
          <p:nvSpPr>
            <p:cNvPr name="TextBox 7" id="7"/>
            <p:cNvSpPr txBox="true"/>
            <p:nvPr/>
          </p:nvSpPr>
          <p:spPr>
            <a:xfrm>
              <a:off x="0" y="-38100"/>
              <a:ext cx="2466730" cy="642049"/>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23214"/>
            <a:ext cx="5569595" cy="762002"/>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Racing Sans One"/>
                <a:ea typeface="Racing Sans One"/>
                <a:cs typeface="Racing Sans One"/>
                <a:sym typeface="Racing Sans One"/>
              </a:rPr>
              <a:t>Electric components</a:t>
            </a:r>
          </a:p>
        </p:txBody>
      </p:sp>
      <p:sp>
        <p:nvSpPr>
          <p:cNvPr name="TextBox 9" id="9"/>
          <p:cNvSpPr txBox="true"/>
          <p:nvPr/>
        </p:nvSpPr>
        <p:spPr>
          <a:xfrm rot="0">
            <a:off x="82247" y="2270809"/>
            <a:ext cx="9061753" cy="4994929"/>
          </a:xfrm>
          <a:prstGeom prst="rect">
            <a:avLst/>
          </a:prstGeom>
        </p:spPr>
        <p:txBody>
          <a:bodyPr anchor="t" rtlCol="false" tIns="0" lIns="0" bIns="0" rIns="0">
            <a:spAutoFit/>
          </a:bodyPr>
          <a:lstStyle/>
          <a:p>
            <a:pPr algn="ctr" marL="1019969" indent="-509984" lvl="1">
              <a:lnSpc>
                <a:spcPts val="6613"/>
              </a:lnSpc>
              <a:buAutoNum type="arabicPeriod" startAt="1"/>
            </a:pPr>
            <a:r>
              <a:rPr lang="en-US" sz="4724">
                <a:solidFill>
                  <a:srgbClr val="7B8372"/>
                </a:solidFill>
                <a:latin typeface="Racing Sans One"/>
                <a:ea typeface="Racing Sans One"/>
                <a:cs typeface="Racing Sans One"/>
                <a:sym typeface="Racing Sans One"/>
              </a:rPr>
              <a:t>HC-SRF05</a:t>
            </a:r>
          </a:p>
          <a:p>
            <a:pPr algn="ctr" marL="1019969" indent="-509984" lvl="1">
              <a:lnSpc>
                <a:spcPts val="6613"/>
              </a:lnSpc>
              <a:buAutoNum type="arabicPeriod" startAt="1"/>
            </a:pPr>
            <a:r>
              <a:rPr lang="en-US" sz="4724">
                <a:solidFill>
                  <a:srgbClr val="7B8372"/>
                </a:solidFill>
                <a:latin typeface="Racing Sans One"/>
                <a:ea typeface="Racing Sans One"/>
                <a:cs typeface="Racing Sans One"/>
                <a:sym typeface="Racing Sans One"/>
              </a:rPr>
              <a:t>LED RED</a:t>
            </a:r>
          </a:p>
          <a:p>
            <a:pPr algn="ctr" marL="1019969" indent="-509984" lvl="1">
              <a:lnSpc>
                <a:spcPts val="6613"/>
              </a:lnSpc>
              <a:buAutoNum type="arabicPeriod" startAt="1"/>
            </a:pPr>
            <a:r>
              <a:rPr lang="en-US" sz="4724">
                <a:solidFill>
                  <a:srgbClr val="7B8372"/>
                </a:solidFill>
                <a:latin typeface="Racing Sans One"/>
                <a:ea typeface="Racing Sans One"/>
                <a:cs typeface="Racing Sans One"/>
                <a:sym typeface="Racing Sans One"/>
              </a:rPr>
              <a:t>2 IR Sensor HW-201</a:t>
            </a:r>
          </a:p>
          <a:p>
            <a:pPr algn="ctr" marL="1019969" indent="-509984" lvl="1">
              <a:lnSpc>
                <a:spcPts val="6613"/>
              </a:lnSpc>
              <a:buAutoNum type="arabicPeriod" startAt="1"/>
            </a:pPr>
            <a:r>
              <a:rPr lang="en-US" sz="4724">
                <a:solidFill>
                  <a:srgbClr val="7B8372"/>
                </a:solidFill>
                <a:latin typeface="Racing Sans One"/>
                <a:ea typeface="Racing Sans One"/>
                <a:cs typeface="Racing Sans One"/>
                <a:sym typeface="Racing Sans One"/>
              </a:rPr>
              <a:t>HC-05 Bluetooth Module</a:t>
            </a:r>
          </a:p>
          <a:p>
            <a:pPr algn="ctr" marL="1019969" indent="-509984" lvl="1">
              <a:lnSpc>
                <a:spcPts val="6613"/>
              </a:lnSpc>
              <a:buAutoNum type="arabicPeriod" startAt="1"/>
            </a:pPr>
            <a:r>
              <a:rPr lang="en-US" sz="4724">
                <a:solidFill>
                  <a:srgbClr val="7B8372"/>
                </a:solidFill>
                <a:latin typeface="Racing Sans One"/>
                <a:ea typeface="Racing Sans One"/>
                <a:cs typeface="Racing Sans One"/>
                <a:sym typeface="Racing Sans One"/>
              </a:rPr>
              <a:t>Piezo Buzzer</a:t>
            </a:r>
          </a:p>
          <a:p>
            <a:pPr algn="ctr">
              <a:lnSpc>
                <a:spcPts val="6613"/>
              </a:lnSpc>
            </a:pPr>
          </a:p>
        </p:txBody>
      </p:sp>
      <p:sp>
        <p:nvSpPr>
          <p:cNvPr name="TextBox 10" id="10"/>
          <p:cNvSpPr txBox="true"/>
          <p:nvPr/>
        </p:nvSpPr>
        <p:spPr>
          <a:xfrm rot="0">
            <a:off x="9144000" y="2243450"/>
            <a:ext cx="8669566" cy="5897372"/>
          </a:xfrm>
          <a:prstGeom prst="rect">
            <a:avLst/>
          </a:prstGeom>
        </p:spPr>
        <p:txBody>
          <a:bodyPr anchor="t" rtlCol="false" tIns="0" lIns="0" bIns="0" rIns="0">
            <a:spAutoFit/>
          </a:bodyPr>
          <a:lstStyle/>
          <a:p>
            <a:pPr algn="l">
              <a:lnSpc>
                <a:spcPts val="6747"/>
              </a:lnSpc>
            </a:pPr>
            <a:r>
              <a:rPr lang="en-US" sz="4819">
                <a:solidFill>
                  <a:srgbClr val="7B8372"/>
                </a:solidFill>
                <a:latin typeface="Racing Sans One"/>
                <a:ea typeface="Racing Sans One"/>
                <a:cs typeface="Racing Sans One"/>
                <a:sym typeface="Racing Sans One"/>
              </a:rPr>
              <a:t>6.              DC Motor 1 2 3 4 </a:t>
            </a:r>
          </a:p>
          <a:p>
            <a:pPr algn="l">
              <a:lnSpc>
                <a:spcPts val="6747"/>
              </a:lnSpc>
            </a:pPr>
            <a:r>
              <a:rPr lang="en-US" sz="4819">
                <a:solidFill>
                  <a:srgbClr val="7B8372"/>
                </a:solidFill>
                <a:latin typeface="Racing Sans One"/>
                <a:ea typeface="Racing Sans One"/>
                <a:cs typeface="Racing Sans One"/>
                <a:sym typeface="Racing Sans One"/>
              </a:rPr>
              <a:t>7.               Arduino UNO</a:t>
            </a:r>
          </a:p>
          <a:p>
            <a:pPr algn="l">
              <a:lnSpc>
                <a:spcPts val="6747"/>
              </a:lnSpc>
            </a:pPr>
            <a:r>
              <a:rPr lang="en-US" sz="4819">
                <a:solidFill>
                  <a:srgbClr val="7B8372"/>
                </a:solidFill>
                <a:latin typeface="Racing Sans One"/>
                <a:ea typeface="Racing Sans One"/>
                <a:cs typeface="Racing Sans One"/>
                <a:sym typeface="Racing Sans One"/>
              </a:rPr>
              <a:t>8.             Led RGB WS2812B</a:t>
            </a:r>
          </a:p>
          <a:p>
            <a:pPr algn="l">
              <a:lnSpc>
                <a:spcPts val="6747"/>
              </a:lnSpc>
            </a:pPr>
            <a:r>
              <a:rPr lang="en-US" sz="4819">
                <a:solidFill>
                  <a:srgbClr val="7B8372"/>
                </a:solidFill>
                <a:latin typeface="Racing Sans One"/>
                <a:ea typeface="Racing Sans One"/>
                <a:cs typeface="Racing Sans One"/>
                <a:sym typeface="Racing Sans One"/>
              </a:rPr>
              <a:t>9.        L298N Motor Driver</a:t>
            </a:r>
          </a:p>
          <a:p>
            <a:pPr algn="l">
              <a:lnSpc>
                <a:spcPts val="6747"/>
              </a:lnSpc>
            </a:pPr>
            <a:r>
              <a:rPr lang="en-US" sz="4819">
                <a:solidFill>
                  <a:srgbClr val="7B8372"/>
                </a:solidFill>
                <a:latin typeface="Racing Sans One"/>
                <a:ea typeface="Racing Sans One"/>
                <a:cs typeface="Racing Sans One"/>
                <a:sym typeface="Racing Sans One"/>
              </a:rPr>
              <a:t>           </a:t>
            </a:r>
          </a:p>
          <a:p>
            <a:pPr algn="l">
              <a:lnSpc>
                <a:spcPts val="6747"/>
              </a:lnSpc>
            </a:pPr>
          </a:p>
          <a:p>
            <a:pPr algn="ctr">
              <a:lnSpc>
                <a:spcPts val="6747"/>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097878" y="7143454"/>
            <a:ext cx="2161422" cy="2161422"/>
          </a:xfrm>
          <a:prstGeom prst="rect">
            <a:avLst/>
          </a:prstGeom>
        </p:spPr>
      </p:pic>
      <p:sp>
        <p:nvSpPr>
          <p:cNvPr name="Freeform 10" id="10"/>
          <p:cNvSpPr/>
          <p:nvPr/>
        </p:nvSpPr>
        <p:spPr>
          <a:xfrm flipH="false" flipV="false" rot="0">
            <a:off x="437842" y="496436"/>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593259" y="2948723"/>
            <a:ext cx="14617030" cy="3600880"/>
          </a:xfrm>
          <a:prstGeom prst="rect">
            <a:avLst/>
          </a:prstGeom>
        </p:spPr>
        <p:txBody>
          <a:bodyPr anchor="t" rtlCol="false" tIns="0" lIns="0" bIns="0" rIns="0">
            <a:spAutoFit/>
          </a:bodyPr>
          <a:lstStyle/>
          <a:p>
            <a:pPr algn="ctr">
              <a:lnSpc>
                <a:spcPts val="9369"/>
              </a:lnSpc>
            </a:pPr>
            <a:r>
              <a:rPr lang="en-US" sz="9185">
                <a:solidFill>
                  <a:srgbClr val="7B8372"/>
                </a:solidFill>
                <a:latin typeface="Paalalabas Wide"/>
                <a:ea typeface="Paalalabas Wide"/>
                <a:cs typeface="Paalalabas Wide"/>
                <a:sym typeface="Paalalabas Wide"/>
              </a:rPr>
              <a:t>Demo Project and Control App Introduction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4728780"/>
          </a:xfrm>
          <a:custGeom>
            <a:avLst/>
            <a:gdLst/>
            <a:ahLst/>
            <a:cxnLst/>
            <a:rect r="r" b="b" t="t" l="l"/>
            <a:pathLst>
              <a:path h="4728780" w="18288000">
                <a:moveTo>
                  <a:pt x="0" y="0"/>
                </a:moveTo>
                <a:lnTo>
                  <a:pt x="18288000" y="0"/>
                </a:lnTo>
                <a:lnTo>
                  <a:pt x="18288000" y="4728780"/>
                </a:lnTo>
                <a:lnTo>
                  <a:pt x="0" y="4728780"/>
                </a:lnTo>
                <a:lnTo>
                  <a:pt x="0" y="0"/>
                </a:lnTo>
                <a:close/>
              </a:path>
            </a:pathLst>
          </a:custGeom>
          <a:blipFill>
            <a:blip r:embed="rId2"/>
            <a:stretch>
              <a:fillRect l="0" t="-81732" r="0" b="-81732"/>
            </a:stretch>
          </a:blipFill>
        </p:spPr>
      </p:sp>
      <p:grpSp>
        <p:nvGrpSpPr>
          <p:cNvPr name="Group 3" id="3"/>
          <p:cNvGrpSpPr/>
          <p:nvPr/>
        </p:nvGrpSpPr>
        <p:grpSpPr>
          <a:xfrm rot="0">
            <a:off x="437842" y="992873"/>
            <a:ext cx="17412317" cy="9294127"/>
            <a:chOff x="0" y="0"/>
            <a:chExt cx="4585960" cy="2447836"/>
          </a:xfrm>
        </p:grpSpPr>
        <p:sp>
          <p:nvSpPr>
            <p:cNvPr name="Freeform 4" id="4"/>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5" id="5"/>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572866" y="9258300"/>
            <a:ext cx="853865" cy="605468"/>
          </a:xfrm>
          <a:custGeom>
            <a:avLst/>
            <a:gdLst/>
            <a:ahLst/>
            <a:cxnLst/>
            <a:rect r="r" b="b" t="t" l="l"/>
            <a:pathLst>
              <a:path h="605468" w="853865">
                <a:moveTo>
                  <a:pt x="0" y="0"/>
                </a:moveTo>
                <a:lnTo>
                  <a:pt x="853865" y="0"/>
                </a:lnTo>
                <a:lnTo>
                  <a:pt x="853865" y="605468"/>
                </a:lnTo>
                <a:lnTo>
                  <a:pt x="0" y="6054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70069" y="2140156"/>
            <a:ext cx="6540823" cy="2588624"/>
          </a:xfrm>
          <a:custGeom>
            <a:avLst/>
            <a:gdLst/>
            <a:ahLst/>
            <a:cxnLst/>
            <a:rect r="r" b="b" t="t" l="l"/>
            <a:pathLst>
              <a:path h="2588624" w="6540823">
                <a:moveTo>
                  <a:pt x="0" y="0"/>
                </a:moveTo>
                <a:lnTo>
                  <a:pt x="6540823" y="0"/>
                </a:lnTo>
                <a:lnTo>
                  <a:pt x="6540823" y="2588624"/>
                </a:lnTo>
                <a:lnTo>
                  <a:pt x="0" y="2588624"/>
                </a:lnTo>
                <a:lnTo>
                  <a:pt x="0" y="0"/>
                </a:lnTo>
                <a:close/>
              </a:path>
            </a:pathLst>
          </a:custGeom>
          <a:blipFill>
            <a:blip r:embed="rId5"/>
            <a:stretch>
              <a:fillRect l="-4363" t="0" r="-4363" b="-6173"/>
            </a:stretch>
          </a:blipFill>
        </p:spPr>
      </p:sp>
      <p:sp>
        <p:nvSpPr>
          <p:cNvPr name="Freeform 8" id="8"/>
          <p:cNvSpPr/>
          <p:nvPr/>
        </p:nvSpPr>
        <p:spPr>
          <a:xfrm flipH="false" flipV="false" rot="0">
            <a:off x="1770069" y="5594576"/>
            <a:ext cx="6540823" cy="3034091"/>
          </a:xfrm>
          <a:custGeom>
            <a:avLst/>
            <a:gdLst/>
            <a:ahLst/>
            <a:cxnLst/>
            <a:rect r="r" b="b" t="t" l="l"/>
            <a:pathLst>
              <a:path h="3034091" w="6540823">
                <a:moveTo>
                  <a:pt x="0" y="0"/>
                </a:moveTo>
                <a:lnTo>
                  <a:pt x="6540823" y="0"/>
                </a:lnTo>
                <a:lnTo>
                  <a:pt x="6540823" y="3034091"/>
                </a:lnTo>
                <a:lnTo>
                  <a:pt x="0" y="3034091"/>
                </a:lnTo>
                <a:lnTo>
                  <a:pt x="0" y="0"/>
                </a:lnTo>
                <a:close/>
              </a:path>
            </a:pathLst>
          </a:custGeom>
          <a:blipFill>
            <a:blip r:embed="rId6"/>
            <a:stretch>
              <a:fillRect l="-1541" t="0" r="-1541" b="0"/>
            </a:stretch>
          </a:blipFill>
        </p:spPr>
      </p:sp>
      <p:sp>
        <p:nvSpPr>
          <p:cNvPr name="Freeform 9" id="9"/>
          <p:cNvSpPr/>
          <p:nvPr/>
        </p:nvSpPr>
        <p:spPr>
          <a:xfrm flipH="false" flipV="false" rot="0">
            <a:off x="10718477" y="1962783"/>
            <a:ext cx="6540823" cy="2943370"/>
          </a:xfrm>
          <a:custGeom>
            <a:avLst/>
            <a:gdLst/>
            <a:ahLst/>
            <a:cxnLst/>
            <a:rect r="r" b="b" t="t" l="l"/>
            <a:pathLst>
              <a:path h="2943370" w="6540823">
                <a:moveTo>
                  <a:pt x="0" y="0"/>
                </a:moveTo>
                <a:lnTo>
                  <a:pt x="6540823" y="0"/>
                </a:lnTo>
                <a:lnTo>
                  <a:pt x="6540823" y="2943371"/>
                </a:lnTo>
                <a:lnTo>
                  <a:pt x="0" y="2943371"/>
                </a:lnTo>
                <a:lnTo>
                  <a:pt x="0" y="0"/>
                </a:lnTo>
                <a:close/>
              </a:path>
            </a:pathLst>
          </a:custGeom>
          <a:blipFill>
            <a:blip r:embed="rId7"/>
            <a:stretch>
              <a:fillRect l="0" t="0" r="0" b="0"/>
            </a:stretch>
          </a:blipFill>
        </p:spPr>
      </p:sp>
      <p:sp>
        <p:nvSpPr>
          <p:cNvPr name="Freeform 10" id="10"/>
          <p:cNvSpPr/>
          <p:nvPr/>
        </p:nvSpPr>
        <p:spPr>
          <a:xfrm flipH="false" flipV="false" rot="0">
            <a:off x="10769421" y="5594576"/>
            <a:ext cx="6540823" cy="2943370"/>
          </a:xfrm>
          <a:custGeom>
            <a:avLst/>
            <a:gdLst/>
            <a:ahLst/>
            <a:cxnLst/>
            <a:rect r="r" b="b" t="t" l="l"/>
            <a:pathLst>
              <a:path h="2943370" w="6540823">
                <a:moveTo>
                  <a:pt x="0" y="0"/>
                </a:moveTo>
                <a:lnTo>
                  <a:pt x="6540823" y="0"/>
                </a:lnTo>
                <a:lnTo>
                  <a:pt x="6540823" y="2943370"/>
                </a:lnTo>
                <a:lnTo>
                  <a:pt x="0" y="2943370"/>
                </a:lnTo>
                <a:lnTo>
                  <a:pt x="0" y="0"/>
                </a:lnTo>
                <a:close/>
              </a:path>
            </a:pathLst>
          </a:custGeom>
          <a:blipFill>
            <a:blip r:embed="rId8"/>
            <a:stretch>
              <a:fillRect l="0" t="0" r="0" b="0"/>
            </a:stretch>
          </a:blipFill>
        </p:spPr>
      </p:sp>
      <p:sp>
        <p:nvSpPr>
          <p:cNvPr name="TextBox 11" id="11"/>
          <p:cNvSpPr txBox="true"/>
          <p:nvPr/>
        </p:nvSpPr>
        <p:spPr>
          <a:xfrm rot="0">
            <a:off x="3461231" y="1114425"/>
            <a:ext cx="10574304" cy="767234"/>
          </a:xfrm>
          <a:prstGeom prst="rect">
            <a:avLst/>
          </a:prstGeom>
        </p:spPr>
        <p:txBody>
          <a:bodyPr anchor="t" rtlCol="false" tIns="0" lIns="0" bIns="0" rIns="0">
            <a:spAutoFit/>
          </a:bodyPr>
          <a:lstStyle/>
          <a:p>
            <a:pPr algn="ctr">
              <a:lnSpc>
                <a:spcPts val="5758"/>
              </a:lnSpc>
            </a:pPr>
            <a:r>
              <a:rPr lang="en-US" sz="5645">
                <a:solidFill>
                  <a:srgbClr val="7B8372"/>
                </a:solidFill>
                <a:latin typeface="Paalalabas Wide"/>
                <a:ea typeface="Paalalabas Wide"/>
                <a:cs typeface="Paalalabas Wide"/>
                <a:sym typeface="Paalalabas Wide"/>
              </a:rPr>
              <a:t>APP INSTALLATION GUIDE</a:t>
            </a:r>
          </a:p>
        </p:txBody>
      </p:sp>
      <p:sp>
        <p:nvSpPr>
          <p:cNvPr name="TextBox 12" id="12"/>
          <p:cNvSpPr txBox="true"/>
          <p:nvPr/>
        </p:nvSpPr>
        <p:spPr>
          <a:xfrm rot="0">
            <a:off x="-7642297" y="2494565"/>
            <a:ext cx="17412317" cy="431800"/>
          </a:xfrm>
          <a:prstGeom prst="rect">
            <a:avLst/>
          </a:prstGeom>
        </p:spPr>
        <p:txBody>
          <a:bodyPr anchor="t" rtlCol="false" tIns="0" lIns="0" bIns="0" rIns="0">
            <a:spAutoFit/>
          </a:bodyPr>
          <a:lstStyle/>
          <a:p>
            <a:pPr algn="ctr">
              <a:lnSpc>
                <a:spcPts val="3499"/>
              </a:lnSpc>
              <a:spcBef>
                <a:spcPct val="0"/>
              </a:spcBef>
            </a:pPr>
            <a:r>
              <a:rPr lang="en-US" sz="2499">
                <a:solidFill>
                  <a:srgbClr val="7B8372"/>
                </a:solidFill>
                <a:latin typeface="Bold Ink"/>
                <a:ea typeface="Bold Ink"/>
                <a:cs typeface="Bold Ink"/>
                <a:sym typeface="Bold Ink"/>
              </a:rPr>
              <a:t>Step 1:</a:t>
            </a:r>
          </a:p>
        </p:txBody>
      </p:sp>
      <p:sp>
        <p:nvSpPr>
          <p:cNvPr name="TextBox 13" id="13"/>
          <p:cNvSpPr txBox="true"/>
          <p:nvPr/>
        </p:nvSpPr>
        <p:spPr>
          <a:xfrm rot="0">
            <a:off x="497483" y="5761394"/>
            <a:ext cx="1062434" cy="441325"/>
          </a:xfrm>
          <a:prstGeom prst="rect">
            <a:avLst/>
          </a:prstGeom>
        </p:spPr>
        <p:txBody>
          <a:bodyPr anchor="t" rtlCol="false" tIns="0" lIns="0" bIns="0" rIns="0">
            <a:spAutoFit/>
          </a:bodyPr>
          <a:lstStyle/>
          <a:p>
            <a:pPr algn="ctr">
              <a:lnSpc>
                <a:spcPts val="3500"/>
              </a:lnSpc>
              <a:spcBef>
                <a:spcPct val="0"/>
              </a:spcBef>
            </a:pPr>
            <a:r>
              <a:rPr lang="en-US" sz="2500">
                <a:solidFill>
                  <a:srgbClr val="7B8372"/>
                </a:solidFill>
                <a:latin typeface="Bold Ink"/>
                <a:ea typeface="Bold Ink"/>
                <a:cs typeface="Bold Ink"/>
                <a:sym typeface="Bold Ink"/>
              </a:rPr>
              <a:t>Step 2:</a:t>
            </a:r>
          </a:p>
        </p:txBody>
      </p:sp>
      <p:sp>
        <p:nvSpPr>
          <p:cNvPr name="TextBox 14" id="14"/>
          <p:cNvSpPr txBox="true"/>
          <p:nvPr/>
        </p:nvSpPr>
        <p:spPr>
          <a:xfrm rot="0">
            <a:off x="9497635" y="2681890"/>
            <a:ext cx="1062236" cy="431800"/>
          </a:xfrm>
          <a:prstGeom prst="rect">
            <a:avLst/>
          </a:prstGeom>
        </p:spPr>
        <p:txBody>
          <a:bodyPr anchor="t" rtlCol="false" tIns="0" lIns="0" bIns="0" rIns="0">
            <a:spAutoFit/>
          </a:bodyPr>
          <a:lstStyle/>
          <a:p>
            <a:pPr algn="ctr">
              <a:lnSpc>
                <a:spcPts val="3499"/>
              </a:lnSpc>
              <a:spcBef>
                <a:spcPct val="0"/>
              </a:spcBef>
            </a:pPr>
            <a:r>
              <a:rPr lang="en-US" sz="2499">
                <a:solidFill>
                  <a:srgbClr val="7B8372"/>
                </a:solidFill>
                <a:latin typeface="Bold Ink"/>
                <a:ea typeface="Bold Ink"/>
                <a:cs typeface="Bold Ink"/>
                <a:sym typeface="Bold Ink"/>
              </a:rPr>
              <a:t>Step 3:</a:t>
            </a:r>
          </a:p>
        </p:txBody>
      </p:sp>
      <p:sp>
        <p:nvSpPr>
          <p:cNvPr name="TextBox 15" id="15"/>
          <p:cNvSpPr txBox="true"/>
          <p:nvPr/>
        </p:nvSpPr>
        <p:spPr>
          <a:xfrm rot="0">
            <a:off x="9497635" y="5770918"/>
            <a:ext cx="1062236" cy="431800"/>
          </a:xfrm>
          <a:prstGeom prst="rect">
            <a:avLst/>
          </a:prstGeom>
        </p:spPr>
        <p:txBody>
          <a:bodyPr anchor="t" rtlCol="false" tIns="0" lIns="0" bIns="0" rIns="0">
            <a:spAutoFit/>
          </a:bodyPr>
          <a:lstStyle/>
          <a:p>
            <a:pPr algn="ctr">
              <a:lnSpc>
                <a:spcPts val="3499"/>
              </a:lnSpc>
              <a:spcBef>
                <a:spcPct val="0"/>
              </a:spcBef>
            </a:pPr>
            <a:r>
              <a:rPr lang="en-US" sz="2499">
                <a:solidFill>
                  <a:srgbClr val="7B8372"/>
                </a:solidFill>
                <a:latin typeface="Bold Ink"/>
                <a:ea typeface="Bold Ink"/>
                <a:cs typeface="Bold Ink"/>
                <a:sym typeface="Bold Ink"/>
              </a:rPr>
              <a:t>Step 4:</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0800000">
            <a:off x="13608593" y="547786"/>
            <a:ext cx="4190186" cy="4192505"/>
          </a:xfrm>
          <a:custGeom>
            <a:avLst/>
            <a:gdLst/>
            <a:ahLst/>
            <a:cxnLst/>
            <a:rect r="r" b="b" t="t" l="l"/>
            <a:pathLst>
              <a:path h="4192505" w="4190186">
                <a:moveTo>
                  <a:pt x="0" y="0"/>
                </a:moveTo>
                <a:lnTo>
                  <a:pt x="4190186" y="0"/>
                </a:lnTo>
                <a:lnTo>
                  <a:pt x="4190186" y="4192505"/>
                </a:lnTo>
                <a:lnTo>
                  <a:pt x="0" y="41925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8" id="8"/>
          <p:cNvPicPr>
            <a:picLocks noChangeAspect="true"/>
          </p:cNvPicPr>
          <p:nvPr/>
        </p:nvPicPr>
        <p:blipFill>
          <a:blip r:embed="rId5">
            <a:alphaModFix amt="47000"/>
          </a:blip>
          <a:srcRect l="0" t="0" r="0" b="0"/>
          <a:stretch>
            <a:fillRect/>
          </a:stretch>
        </p:blipFill>
        <p:spPr>
          <a:xfrm flipH="false" flipV="false" rot="0">
            <a:off x="15174907" y="7220483"/>
            <a:ext cx="2084393" cy="2084393"/>
          </a:xfrm>
          <a:prstGeom prst="rect">
            <a:avLst/>
          </a:prstGeom>
        </p:spPr>
      </p:pic>
      <p:sp>
        <p:nvSpPr>
          <p:cNvPr name="Freeform 9" id="9"/>
          <p:cNvSpPr/>
          <p:nvPr/>
        </p:nvSpPr>
        <p:spPr>
          <a:xfrm flipH="false" flipV="false" rot="0">
            <a:off x="437842" y="496436"/>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813194" y="6325964"/>
            <a:ext cx="2721806" cy="3464600"/>
          </a:xfrm>
          <a:custGeom>
            <a:avLst/>
            <a:gdLst/>
            <a:ahLst/>
            <a:cxnLst/>
            <a:rect r="r" b="b" t="t" l="l"/>
            <a:pathLst>
              <a:path h="3464600" w="2721806">
                <a:moveTo>
                  <a:pt x="0" y="0"/>
                </a:moveTo>
                <a:lnTo>
                  <a:pt x="2721806" y="0"/>
                </a:lnTo>
                <a:lnTo>
                  <a:pt x="2721806" y="3464600"/>
                </a:lnTo>
                <a:lnTo>
                  <a:pt x="0" y="3464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539100" y="3739443"/>
            <a:ext cx="13678003" cy="1364024"/>
          </a:xfrm>
          <a:prstGeom prst="rect">
            <a:avLst/>
          </a:prstGeom>
        </p:spPr>
        <p:txBody>
          <a:bodyPr anchor="t" rtlCol="false" tIns="0" lIns="0" bIns="0" rIns="0">
            <a:spAutoFit/>
          </a:bodyPr>
          <a:lstStyle/>
          <a:p>
            <a:pPr algn="ctr">
              <a:lnSpc>
                <a:spcPts val="10286"/>
              </a:lnSpc>
            </a:pPr>
            <a:r>
              <a:rPr lang="en-US" sz="10085">
                <a:solidFill>
                  <a:srgbClr val="7B8372"/>
                </a:solidFill>
                <a:latin typeface="Paalalabas Wide"/>
                <a:ea typeface="Paalalabas Wide"/>
                <a:cs typeface="Paalalabas Wide"/>
                <a:sym typeface="Paalalabas Wide"/>
              </a:rPr>
              <a:t>DEMO PROJECT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285088" y="496436"/>
            <a:ext cx="1565070" cy="1565070"/>
          </a:xfrm>
          <a:custGeom>
            <a:avLst/>
            <a:gdLst/>
            <a:ahLst/>
            <a:cxnLst/>
            <a:rect r="r" b="b" t="t" l="l"/>
            <a:pathLst>
              <a:path h="1565070" w="1565070">
                <a:moveTo>
                  <a:pt x="0" y="0"/>
                </a:moveTo>
                <a:lnTo>
                  <a:pt x="1565070" y="0"/>
                </a:lnTo>
                <a:lnTo>
                  <a:pt x="1565070" y="1565071"/>
                </a:lnTo>
                <a:lnTo>
                  <a:pt x="0" y="1565071"/>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4741" y="7733164"/>
            <a:ext cx="1965555" cy="1965555"/>
          </a:xfrm>
          <a:prstGeom prst="rect">
            <a:avLst/>
          </a:prstGeom>
        </p:spPr>
      </p:pic>
      <p:sp>
        <p:nvSpPr>
          <p:cNvPr name="Freeform 10" id="10"/>
          <p:cNvSpPr/>
          <p:nvPr/>
        </p:nvSpPr>
        <p:spPr>
          <a:xfrm flipH="false" flipV="false" rot="0">
            <a:off x="437842" y="496436"/>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174097" y="3419260"/>
            <a:ext cx="13678003" cy="3600880"/>
          </a:xfrm>
          <a:prstGeom prst="rect">
            <a:avLst/>
          </a:prstGeom>
        </p:spPr>
        <p:txBody>
          <a:bodyPr anchor="t" rtlCol="false" tIns="0" lIns="0" bIns="0" rIns="0">
            <a:spAutoFit/>
          </a:bodyPr>
          <a:lstStyle/>
          <a:p>
            <a:pPr algn="ctr">
              <a:lnSpc>
                <a:spcPts val="9369"/>
              </a:lnSpc>
            </a:pPr>
            <a:r>
              <a:rPr lang="en-US" sz="9185">
                <a:solidFill>
                  <a:srgbClr val="7B8372"/>
                </a:solidFill>
                <a:latin typeface="Paalalabas Wide"/>
                <a:ea typeface="Paalalabas Wide"/>
                <a:cs typeface="Paalalabas Wide"/>
                <a:sym typeface="Paalalabas Wide"/>
              </a:rPr>
              <a:t>Practical applications and future plans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4728780"/>
          </a:xfrm>
          <a:custGeom>
            <a:avLst/>
            <a:gdLst/>
            <a:ahLst/>
            <a:cxnLst/>
            <a:rect r="r" b="b" t="t" l="l"/>
            <a:pathLst>
              <a:path h="4728780" w="18288000">
                <a:moveTo>
                  <a:pt x="0" y="0"/>
                </a:moveTo>
                <a:lnTo>
                  <a:pt x="18288000" y="0"/>
                </a:lnTo>
                <a:lnTo>
                  <a:pt x="18288000" y="4728780"/>
                </a:lnTo>
                <a:lnTo>
                  <a:pt x="0" y="4728780"/>
                </a:lnTo>
                <a:lnTo>
                  <a:pt x="0" y="0"/>
                </a:lnTo>
                <a:close/>
              </a:path>
            </a:pathLst>
          </a:custGeom>
          <a:blipFill>
            <a:blip r:embed="rId2"/>
            <a:stretch>
              <a:fillRect l="0" t="-81732" r="0" b="-81732"/>
            </a:stretch>
          </a:blipFill>
        </p:spPr>
      </p:sp>
      <p:grpSp>
        <p:nvGrpSpPr>
          <p:cNvPr name="Group 3" id="3"/>
          <p:cNvGrpSpPr/>
          <p:nvPr/>
        </p:nvGrpSpPr>
        <p:grpSpPr>
          <a:xfrm rot="0">
            <a:off x="437842" y="496436"/>
            <a:ext cx="17412317" cy="9294127"/>
            <a:chOff x="0" y="0"/>
            <a:chExt cx="4585960" cy="2447836"/>
          </a:xfrm>
        </p:grpSpPr>
        <p:sp>
          <p:nvSpPr>
            <p:cNvPr name="Freeform 4" id="4"/>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5" id="5"/>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782423" y="9406895"/>
            <a:ext cx="644308" cy="456873"/>
          </a:xfrm>
          <a:custGeom>
            <a:avLst/>
            <a:gdLst/>
            <a:ahLst/>
            <a:cxnLst/>
            <a:rect r="r" b="b" t="t" l="l"/>
            <a:pathLst>
              <a:path h="456873" w="644308">
                <a:moveTo>
                  <a:pt x="0" y="0"/>
                </a:moveTo>
                <a:lnTo>
                  <a:pt x="644308" y="0"/>
                </a:lnTo>
                <a:lnTo>
                  <a:pt x="644308" y="456873"/>
                </a:lnTo>
                <a:lnTo>
                  <a:pt x="0" y="456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37842" y="1028700"/>
            <a:ext cx="5832999" cy="4467829"/>
          </a:xfrm>
          <a:custGeom>
            <a:avLst/>
            <a:gdLst/>
            <a:ahLst/>
            <a:cxnLst/>
            <a:rect r="r" b="b" t="t" l="l"/>
            <a:pathLst>
              <a:path h="4467829" w="5832999">
                <a:moveTo>
                  <a:pt x="0" y="0"/>
                </a:moveTo>
                <a:lnTo>
                  <a:pt x="5832999" y="0"/>
                </a:lnTo>
                <a:lnTo>
                  <a:pt x="5832999" y="4467829"/>
                </a:lnTo>
                <a:lnTo>
                  <a:pt x="0" y="44678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7103228" y="2443616"/>
            <a:ext cx="9679195" cy="6506406"/>
          </a:xfrm>
          <a:prstGeom prst="rect">
            <a:avLst/>
          </a:prstGeom>
        </p:spPr>
        <p:txBody>
          <a:bodyPr anchor="t" rtlCol="false" tIns="0" lIns="0" bIns="0" rIns="0">
            <a:spAutoFit/>
          </a:bodyPr>
          <a:lstStyle/>
          <a:p>
            <a:pPr algn="l">
              <a:lnSpc>
                <a:spcPts val="5140"/>
              </a:lnSpc>
              <a:spcBef>
                <a:spcPct val="0"/>
              </a:spcBef>
            </a:pPr>
            <a:r>
              <a:rPr lang="en-US" sz="3672">
                <a:solidFill>
                  <a:srgbClr val="7B8372"/>
                </a:solidFill>
                <a:latin typeface="Garet"/>
                <a:ea typeface="Garet"/>
                <a:cs typeface="Garet"/>
                <a:sym typeface="Garet"/>
              </a:rPr>
              <a:t>This remote-controlled robot car combines essential safety and control features with practical real-world applications. Its versatility makes it a valuable tool for education, industry, agriculture, and even household assistance. Its modular design allows easy customization to meet specific requirements, opening the door to endless possibilities.</a:t>
            </a:r>
          </a:p>
        </p:txBody>
      </p:sp>
      <p:sp>
        <p:nvSpPr>
          <p:cNvPr name="Freeform 9" id="9"/>
          <p:cNvSpPr/>
          <p:nvPr/>
        </p:nvSpPr>
        <p:spPr>
          <a:xfrm flipH="false" flipV="false" rot="0">
            <a:off x="1576632" y="6245804"/>
            <a:ext cx="3555419" cy="3161091"/>
          </a:xfrm>
          <a:custGeom>
            <a:avLst/>
            <a:gdLst/>
            <a:ahLst/>
            <a:cxnLst/>
            <a:rect r="r" b="b" t="t" l="l"/>
            <a:pathLst>
              <a:path h="3161091" w="3555419">
                <a:moveTo>
                  <a:pt x="0" y="0"/>
                </a:moveTo>
                <a:lnTo>
                  <a:pt x="3555419" y="0"/>
                </a:lnTo>
                <a:lnTo>
                  <a:pt x="3555419" y="3161091"/>
                </a:lnTo>
                <a:lnTo>
                  <a:pt x="0" y="3161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6270841" y="1348511"/>
            <a:ext cx="10574304" cy="767234"/>
          </a:xfrm>
          <a:prstGeom prst="rect">
            <a:avLst/>
          </a:prstGeom>
        </p:spPr>
        <p:txBody>
          <a:bodyPr anchor="t" rtlCol="false" tIns="0" lIns="0" bIns="0" rIns="0">
            <a:spAutoFit/>
          </a:bodyPr>
          <a:lstStyle/>
          <a:p>
            <a:pPr algn="ctr">
              <a:lnSpc>
                <a:spcPts val="5758"/>
              </a:lnSpc>
            </a:pPr>
            <a:r>
              <a:rPr lang="en-US" sz="5645">
                <a:solidFill>
                  <a:srgbClr val="7B8372"/>
                </a:solidFill>
                <a:latin typeface="Paalalabas Wide"/>
                <a:ea typeface="Paalalabas Wide"/>
                <a:cs typeface="Paalalabas Wide"/>
                <a:sym typeface="Paalalabas Wide"/>
              </a:rPr>
              <a:t>REAL-WORLD APPLICATIONS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4728780"/>
          </a:xfrm>
          <a:custGeom>
            <a:avLst/>
            <a:gdLst/>
            <a:ahLst/>
            <a:cxnLst/>
            <a:rect r="r" b="b" t="t" l="l"/>
            <a:pathLst>
              <a:path h="4728780" w="18288000">
                <a:moveTo>
                  <a:pt x="0" y="0"/>
                </a:moveTo>
                <a:lnTo>
                  <a:pt x="18288000" y="0"/>
                </a:lnTo>
                <a:lnTo>
                  <a:pt x="18288000" y="4728780"/>
                </a:lnTo>
                <a:lnTo>
                  <a:pt x="0" y="4728780"/>
                </a:lnTo>
                <a:lnTo>
                  <a:pt x="0" y="0"/>
                </a:lnTo>
                <a:close/>
              </a:path>
            </a:pathLst>
          </a:custGeom>
          <a:blipFill>
            <a:blip r:embed="rId2"/>
            <a:stretch>
              <a:fillRect l="0" t="-81732" r="0" b="-81732"/>
            </a:stretch>
          </a:blipFill>
        </p:spPr>
      </p:sp>
      <p:grpSp>
        <p:nvGrpSpPr>
          <p:cNvPr name="Group 3" id="3"/>
          <p:cNvGrpSpPr/>
          <p:nvPr/>
        </p:nvGrpSpPr>
        <p:grpSpPr>
          <a:xfrm rot="0">
            <a:off x="437842" y="496436"/>
            <a:ext cx="17412317" cy="9294127"/>
            <a:chOff x="0" y="0"/>
            <a:chExt cx="4585960" cy="2447836"/>
          </a:xfrm>
        </p:grpSpPr>
        <p:sp>
          <p:nvSpPr>
            <p:cNvPr name="Freeform 4" id="4"/>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5" id="5"/>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028700" y="704352"/>
            <a:ext cx="7399836" cy="7392907"/>
            <a:chOff x="0" y="0"/>
            <a:chExt cx="3255264" cy="3252216"/>
          </a:xfrm>
        </p:grpSpPr>
        <p:sp>
          <p:nvSpPr>
            <p:cNvPr name="Freeform 7" id="7"/>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3"/>
              <a:stretch>
                <a:fillRect l="-15" t="0" r="-15" b="0"/>
              </a:stretch>
            </a:blipFill>
          </p:spPr>
        </p:sp>
        <p:sp>
          <p:nvSpPr>
            <p:cNvPr name="Freeform 8" id="8"/>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4"/>
              <a:stretch>
                <a:fillRect l="0" t="-494" r="0" b="-494"/>
              </a:stretch>
            </a:blipFill>
          </p:spPr>
        </p:sp>
      </p:grpSp>
      <p:grpSp>
        <p:nvGrpSpPr>
          <p:cNvPr name="Group 9" id="9"/>
          <p:cNvGrpSpPr>
            <a:grpSpLocks noChangeAspect="true"/>
          </p:cNvGrpSpPr>
          <p:nvPr/>
        </p:nvGrpSpPr>
        <p:grpSpPr>
          <a:xfrm rot="0">
            <a:off x="9543495" y="820388"/>
            <a:ext cx="7283691" cy="7276871"/>
            <a:chOff x="0" y="0"/>
            <a:chExt cx="3255264" cy="3252216"/>
          </a:xfrm>
        </p:grpSpPr>
        <p:sp>
          <p:nvSpPr>
            <p:cNvPr name="Freeform 10" id="10"/>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3"/>
              <a:stretch>
                <a:fillRect l="-15" t="0" r="-15" b="0"/>
              </a:stretch>
            </a:blipFill>
          </p:spPr>
        </p:sp>
        <p:sp>
          <p:nvSpPr>
            <p:cNvPr name="Freeform 11" id="11"/>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5"/>
              <a:stretch>
                <a:fillRect l="0" t="-11425" r="0" b="-11425"/>
              </a:stretch>
            </a:blipFill>
          </p:spPr>
        </p:sp>
      </p:grpSp>
      <p:sp>
        <p:nvSpPr>
          <p:cNvPr name="TextBox 12" id="12"/>
          <p:cNvSpPr txBox="true"/>
          <p:nvPr/>
        </p:nvSpPr>
        <p:spPr>
          <a:xfrm rot="0">
            <a:off x="5528230" y="8551421"/>
            <a:ext cx="7231539"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Racing Sans One"/>
                <a:ea typeface="Racing Sans One"/>
                <a:cs typeface="Racing Sans One"/>
                <a:sym typeface="Racing Sans One"/>
              </a:rPr>
              <a:t>Applications in INDUSTRIAL AUTOMATION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558220"/>
            <a:ext cx="18288000" cy="4728780"/>
          </a:xfrm>
          <a:custGeom>
            <a:avLst/>
            <a:gdLst/>
            <a:ahLst/>
            <a:cxnLst/>
            <a:rect r="r" b="b" t="t" l="l"/>
            <a:pathLst>
              <a:path h="4728780" w="18288000">
                <a:moveTo>
                  <a:pt x="0" y="0"/>
                </a:moveTo>
                <a:lnTo>
                  <a:pt x="18288000" y="0"/>
                </a:lnTo>
                <a:lnTo>
                  <a:pt x="18288000" y="4728780"/>
                </a:lnTo>
                <a:lnTo>
                  <a:pt x="0" y="4728780"/>
                </a:lnTo>
                <a:lnTo>
                  <a:pt x="0" y="0"/>
                </a:lnTo>
                <a:close/>
              </a:path>
            </a:pathLst>
          </a:custGeom>
          <a:blipFill>
            <a:blip r:embed="rId2"/>
            <a:stretch>
              <a:fillRect l="0" t="-81732" r="0" b="-81732"/>
            </a:stretch>
          </a:blipFill>
        </p:spPr>
      </p:sp>
      <p:grpSp>
        <p:nvGrpSpPr>
          <p:cNvPr name="Group 3" id="3"/>
          <p:cNvGrpSpPr/>
          <p:nvPr/>
        </p:nvGrpSpPr>
        <p:grpSpPr>
          <a:xfrm rot="0">
            <a:off x="437842" y="496436"/>
            <a:ext cx="17412317" cy="9294127"/>
            <a:chOff x="0" y="0"/>
            <a:chExt cx="4585960" cy="2447836"/>
          </a:xfrm>
        </p:grpSpPr>
        <p:sp>
          <p:nvSpPr>
            <p:cNvPr name="Freeform 4" id="4"/>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5" id="5"/>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982834" y="1310359"/>
            <a:ext cx="785306" cy="556853"/>
          </a:xfrm>
          <a:custGeom>
            <a:avLst/>
            <a:gdLst/>
            <a:ahLst/>
            <a:cxnLst/>
            <a:rect r="r" b="b" t="t" l="l"/>
            <a:pathLst>
              <a:path h="556853" w="785306">
                <a:moveTo>
                  <a:pt x="0" y="0"/>
                </a:moveTo>
                <a:lnTo>
                  <a:pt x="785306" y="0"/>
                </a:lnTo>
                <a:lnTo>
                  <a:pt x="785306" y="556853"/>
                </a:lnTo>
                <a:lnTo>
                  <a:pt x="0" y="5568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6110566"/>
            <a:ext cx="2140459" cy="3147734"/>
          </a:xfrm>
          <a:custGeom>
            <a:avLst/>
            <a:gdLst/>
            <a:ahLst/>
            <a:cxnLst/>
            <a:rect r="r" b="b" t="t" l="l"/>
            <a:pathLst>
              <a:path h="3147734" w="2140459">
                <a:moveTo>
                  <a:pt x="0" y="0"/>
                </a:moveTo>
                <a:lnTo>
                  <a:pt x="2140459" y="0"/>
                </a:lnTo>
                <a:lnTo>
                  <a:pt x="2140459" y="3147734"/>
                </a:lnTo>
                <a:lnTo>
                  <a:pt x="0" y="3147734"/>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7842" y="1379591"/>
            <a:ext cx="2731317" cy="1589802"/>
          </a:xfrm>
          <a:custGeom>
            <a:avLst/>
            <a:gdLst/>
            <a:ahLst/>
            <a:cxnLst/>
            <a:rect r="r" b="b" t="t" l="l"/>
            <a:pathLst>
              <a:path h="1589802" w="2731317">
                <a:moveTo>
                  <a:pt x="0" y="0"/>
                </a:moveTo>
                <a:lnTo>
                  <a:pt x="2731317" y="0"/>
                </a:lnTo>
                <a:lnTo>
                  <a:pt x="2731317" y="1589802"/>
                </a:lnTo>
                <a:lnTo>
                  <a:pt x="0" y="1589802"/>
                </a:lnTo>
                <a:lnTo>
                  <a:pt x="0" y="0"/>
                </a:lnTo>
                <a:close/>
              </a:path>
            </a:pathLst>
          </a:custGeom>
          <a:blipFill>
            <a:blip r:embed="rId7">
              <a:alphaModFix amt="55000"/>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495918" y="6529253"/>
            <a:ext cx="4354240" cy="2786714"/>
          </a:xfrm>
          <a:custGeom>
            <a:avLst/>
            <a:gdLst/>
            <a:ahLst/>
            <a:cxnLst/>
            <a:rect r="r" b="b" t="t" l="l"/>
            <a:pathLst>
              <a:path h="2786714" w="4354240">
                <a:moveTo>
                  <a:pt x="0" y="0"/>
                </a:moveTo>
                <a:lnTo>
                  <a:pt x="4354240" y="0"/>
                </a:lnTo>
                <a:lnTo>
                  <a:pt x="4354240" y="2786714"/>
                </a:lnTo>
                <a:lnTo>
                  <a:pt x="0" y="27867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6266379" y="3270544"/>
            <a:ext cx="10501760" cy="3258709"/>
          </a:xfrm>
          <a:prstGeom prst="rect">
            <a:avLst/>
          </a:prstGeom>
        </p:spPr>
        <p:txBody>
          <a:bodyPr anchor="t" rtlCol="false" tIns="0" lIns="0" bIns="0" rIns="0">
            <a:spAutoFit/>
          </a:bodyPr>
          <a:lstStyle/>
          <a:p>
            <a:pPr algn="l" marL="799770" indent="-399885" lvl="1">
              <a:lnSpc>
                <a:spcPts val="5186"/>
              </a:lnSpc>
              <a:buAutoNum type="arabicPeriod" startAt="1"/>
            </a:pPr>
            <a:r>
              <a:rPr lang="en-US" sz="3704">
                <a:solidFill>
                  <a:srgbClr val="7B8372"/>
                </a:solidFill>
                <a:latin typeface="Garet"/>
                <a:ea typeface="Garet"/>
                <a:cs typeface="Garet"/>
                <a:sym typeface="Garet"/>
              </a:rPr>
              <a:t>Enhancing Automation</a:t>
            </a:r>
          </a:p>
          <a:p>
            <a:pPr algn="l" marL="799770" indent="-399885" lvl="1">
              <a:lnSpc>
                <a:spcPts val="5186"/>
              </a:lnSpc>
              <a:buAutoNum type="arabicPeriod" startAt="1"/>
            </a:pPr>
            <a:r>
              <a:rPr lang="en-US" sz="3704">
                <a:solidFill>
                  <a:srgbClr val="7B8372"/>
                </a:solidFill>
                <a:latin typeface="Garet"/>
                <a:ea typeface="Garet"/>
                <a:cs typeface="Garet"/>
                <a:sym typeface="Garet"/>
              </a:rPr>
              <a:t>Traffic safety</a:t>
            </a:r>
          </a:p>
          <a:p>
            <a:pPr algn="l" marL="799770" indent="-399885" lvl="1">
              <a:lnSpc>
                <a:spcPts val="5186"/>
              </a:lnSpc>
              <a:buAutoNum type="arabicPeriod" startAt="1"/>
            </a:pPr>
            <a:r>
              <a:rPr lang="en-US" sz="3704">
                <a:solidFill>
                  <a:srgbClr val="7B8372"/>
                </a:solidFill>
                <a:latin typeface="Garet"/>
                <a:ea typeface="Garet"/>
                <a:cs typeface="Garet"/>
                <a:sym typeface="Garet"/>
              </a:rPr>
              <a:t>Education</a:t>
            </a:r>
          </a:p>
          <a:p>
            <a:pPr algn="l" marL="799770" indent="-399885" lvl="1">
              <a:lnSpc>
                <a:spcPts val="5186"/>
              </a:lnSpc>
              <a:buAutoNum type="arabicPeriod" startAt="1"/>
            </a:pPr>
            <a:r>
              <a:rPr lang="en-US" sz="3704">
                <a:solidFill>
                  <a:srgbClr val="7B8372"/>
                </a:solidFill>
                <a:latin typeface="Garet"/>
                <a:ea typeface="Garet"/>
                <a:cs typeface="Garet"/>
                <a:sym typeface="Garet"/>
              </a:rPr>
              <a:t>Economy</a:t>
            </a:r>
          </a:p>
          <a:p>
            <a:pPr algn="l" marL="799770" indent="-399885" lvl="1">
              <a:lnSpc>
                <a:spcPts val="5186"/>
              </a:lnSpc>
              <a:buAutoNum type="arabicPeriod" startAt="1"/>
            </a:pPr>
            <a:r>
              <a:rPr lang="en-US" sz="3704">
                <a:solidFill>
                  <a:srgbClr val="7B8372"/>
                </a:solidFill>
                <a:latin typeface="Garet"/>
                <a:ea typeface="Garet"/>
                <a:cs typeface="Garet"/>
                <a:sym typeface="Garet"/>
              </a:rPr>
              <a:t>Entertainment</a:t>
            </a:r>
          </a:p>
        </p:txBody>
      </p:sp>
      <p:sp>
        <p:nvSpPr>
          <p:cNvPr name="TextBox 11" id="11"/>
          <p:cNvSpPr txBox="true"/>
          <p:nvPr/>
        </p:nvSpPr>
        <p:spPr>
          <a:xfrm rot="0">
            <a:off x="3361495" y="620261"/>
            <a:ext cx="11015110" cy="2054409"/>
          </a:xfrm>
          <a:prstGeom prst="rect">
            <a:avLst/>
          </a:prstGeom>
        </p:spPr>
        <p:txBody>
          <a:bodyPr anchor="t" rtlCol="false" tIns="0" lIns="0" bIns="0" rIns="0">
            <a:spAutoFit/>
          </a:bodyPr>
          <a:lstStyle/>
          <a:p>
            <a:pPr algn="ctr">
              <a:lnSpc>
                <a:spcPts val="7941"/>
              </a:lnSpc>
            </a:pPr>
            <a:r>
              <a:rPr lang="en-US" sz="7785">
                <a:solidFill>
                  <a:srgbClr val="7B8372"/>
                </a:solidFill>
                <a:latin typeface="Paalalabas Wide"/>
                <a:ea typeface="Paalalabas Wide"/>
                <a:cs typeface="Paalalabas Wide"/>
                <a:sym typeface="Paalalabas Wide"/>
              </a:rPr>
              <a:t>FUTURE DEVELOPMENT DIRECTIONS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5689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188580" y="7851100"/>
            <a:ext cx="2814399" cy="2814399"/>
          </a:xfrm>
          <a:prstGeom prst="rect">
            <a:avLst/>
          </a:prstGeom>
        </p:spPr>
      </p:pic>
      <p:sp>
        <p:nvSpPr>
          <p:cNvPr name="Freeform 10" id="10"/>
          <p:cNvSpPr/>
          <p:nvPr/>
        </p:nvSpPr>
        <p:spPr>
          <a:xfrm flipH="false" flipV="false" rot="0">
            <a:off x="437842" y="496436"/>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940755" y="2459795"/>
            <a:ext cx="10406491" cy="981570"/>
          </a:xfrm>
          <a:prstGeom prst="rect">
            <a:avLst/>
          </a:prstGeom>
        </p:spPr>
        <p:txBody>
          <a:bodyPr anchor="t" rtlCol="false" tIns="0" lIns="0" bIns="0" rIns="0">
            <a:spAutoFit/>
          </a:bodyPr>
          <a:lstStyle/>
          <a:p>
            <a:pPr algn="ctr">
              <a:lnSpc>
                <a:spcPts val="7380"/>
              </a:lnSpc>
            </a:pPr>
            <a:r>
              <a:rPr lang="en-US" sz="7236">
                <a:solidFill>
                  <a:srgbClr val="7B8372"/>
                </a:solidFill>
                <a:latin typeface="Paalalabas Wide"/>
                <a:ea typeface="Paalalabas Wide"/>
                <a:cs typeface="Paalalabas Wide"/>
                <a:sym typeface="Paalalabas Wide"/>
              </a:rPr>
              <a:t>Disadvantages</a:t>
            </a:r>
          </a:p>
        </p:txBody>
      </p:sp>
      <p:sp>
        <p:nvSpPr>
          <p:cNvPr name="TextBox 12" id="12"/>
          <p:cNvSpPr txBox="true"/>
          <p:nvPr/>
        </p:nvSpPr>
        <p:spPr>
          <a:xfrm rot="0">
            <a:off x="6191016" y="4479291"/>
            <a:ext cx="7702488" cy="2573870"/>
          </a:xfrm>
          <a:prstGeom prst="rect">
            <a:avLst/>
          </a:prstGeom>
        </p:spPr>
        <p:txBody>
          <a:bodyPr anchor="t" rtlCol="false" tIns="0" lIns="0" bIns="0" rIns="0">
            <a:spAutoFit/>
          </a:bodyPr>
          <a:lstStyle/>
          <a:p>
            <a:pPr algn="l" marL="791606" indent="-395803" lvl="1">
              <a:lnSpc>
                <a:spcPts val="5133"/>
              </a:lnSpc>
              <a:buAutoNum type="arabicPeriod" startAt="1"/>
            </a:pPr>
            <a:r>
              <a:rPr lang="en-US" sz="3666">
                <a:solidFill>
                  <a:srgbClr val="7F7F7F"/>
                </a:solidFill>
                <a:latin typeface="Bold Ink"/>
                <a:ea typeface="Bold Ink"/>
                <a:cs typeface="Bold Ink"/>
                <a:sym typeface="Bold Ink"/>
              </a:rPr>
              <a:t>Power Efficiency</a:t>
            </a:r>
          </a:p>
          <a:p>
            <a:pPr algn="l" marL="791606" indent="-395803" lvl="1">
              <a:lnSpc>
                <a:spcPts val="5133"/>
              </a:lnSpc>
              <a:buAutoNum type="arabicPeriod" startAt="1"/>
            </a:pPr>
            <a:r>
              <a:rPr lang="en-US" sz="3666">
                <a:solidFill>
                  <a:srgbClr val="7F7F7F"/>
                </a:solidFill>
                <a:latin typeface="Bold Ink"/>
                <a:ea typeface="Bold Ink"/>
                <a:cs typeface="Bold Ink"/>
                <a:sym typeface="Bold Ink"/>
              </a:rPr>
              <a:t>Sensor Range</a:t>
            </a:r>
          </a:p>
          <a:p>
            <a:pPr algn="l" marL="791606" indent="-395803" lvl="1">
              <a:lnSpc>
                <a:spcPts val="5133"/>
              </a:lnSpc>
              <a:buAutoNum type="arabicPeriod" startAt="1"/>
            </a:pPr>
            <a:r>
              <a:rPr lang="en-US" sz="3666">
                <a:solidFill>
                  <a:srgbClr val="7F7F7F"/>
                </a:solidFill>
                <a:latin typeface="Bold Ink"/>
                <a:ea typeface="Bold Ink"/>
                <a:cs typeface="Bold Ink"/>
                <a:sym typeface="Bold Ink"/>
              </a:rPr>
              <a:t>Chassis Stability</a:t>
            </a:r>
          </a:p>
          <a:p>
            <a:pPr algn="l" marL="791606" indent="-395803" lvl="1">
              <a:lnSpc>
                <a:spcPts val="5133"/>
              </a:lnSpc>
              <a:buAutoNum type="arabicPeriod" startAt="1"/>
            </a:pPr>
            <a:r>
              <a:rPr lang="en-US" sz="3666">
                <a:solidFill>
                  <a:srgbClr val="7F7F7F"/>
                </a:solidFill>
                <a:latin typeface="Bold Ink"/>
                <a:ea typeface="Bold Ink"/>
                <a:cs typeface="Bold Ink"/>
                <a:sym typeface="Bold Ink"/>
              </a:rPr>
              <a:t>Durability</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082535" y="577872"/>
            <a:ext cx="1767623" cy="1767623"/>
          </a:xfrm>
          <a:custGeom>
            <a:avLst/>
            <a:gdLst/>
            <a:ahLst/>
            <a:cxnLst/>
            <a:rect r="r" b="b" t="t" l="l"/>
            <a:pathLst>
              <a:path h="1767623" w="1767623">
                <a:moveTo>
                  <a:pt x="0" y="0"/>
                </a:moveTo>
                <a:lnTo>
                  <a:pt x="1767623" y="0"/>
                </a:lnTo>
                <a:lnTo>
                  <a:pt x="1767623" y="1767623"/>
                </a:lnTo>
                <a:lnTo>
                  <a:pt x="0" y="1767623"/>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5694741" y="7733164"/>
            <a:ext cx="1931197" cy="1931197"/>
          </a:xfrm>
          <a:prstGeom prst="rect">
            <a:avLst/>
          </a:prstGeom>
        </p:spPr>
      </p:pic>
      <p:sp>
        <p:nvSpPr>
          <p:cNvPr name="Freeform 10" id="10"/>
          <p:cNvSpPr/>
          <p:nvPr/>
        </p:nvSpPr>
        <p:spPr>
          <a:xfrm flipH="false" flipV="false" rot="0">
            <a:off x="437842" y="496436"/>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043310" y="2220886"/>
            <a:ext cx="14617030" cy="1423076"/>
          </a:xfrm>
          <a:prstGeom prst="rect">
            <a:avLst/>
          </a:prstGeom>
        </p:spPr>
        <p:txBody>
          <a:bodyPr anchor="t" rtlCol="false" tIns="0" lIns="0" bIns="0" rIns="0">
            <a:spAutoFit/>
          </a:bodyPr>
          <a:lstStyle/>
          <a:p>
            <a:pPr algn="ctr">
              <a:lnSpc>
                <a:spcPts val="10796"/>
              </a:lnSpc>
            </a:pPr>
            <a:r>
              <a:rPr lang="en-US" sz="10585">
                <a:solidFill>
                  <a:srgbClr val="7B8372"/>
                </a:solidFill>
                <a:latin typeface="Paalalabas Wide"/>
                <a:ea typeface="Paalalabas Wide"/>
                <a:cs typeface="Paalalabas Wide"/>
                <a:sym typeface="Paalalabas Wide"/>
              </a:rPr>
              <a:t>Conclusion</a:t>
            </a:r>
          </a:p>
        </p:txBody>
      </p:sp>
      <p:sp>
        <p:nvSpPr>
          <p:cNvPr name="TextBox 12" id="12"/>
          <p:cNvSpPr txBox="true"/>
          <p:nvPr/>
        </p:nvSpPr>
        <p:spPr>
          <a:xfrm rot="0">
            <a:off x="4210828" y="4085088"/>
            <a:ext cx="11144375" cy="3124201"/>
          </a:xfrm>
          <a:prstGeom prst="rect">
            <a:avLst/>
          </a:prstGeom>
        </p:spPr>
        <p:txBody>
          <a:bodyPr anchor="t" rtlCol="false" tIns="0" lIns="0" bIns="0" rIns="0">
            <a:spAutoFit/>
          </a:bodyPr>
          <a:lstStyle/>
          <a:p>
            <a:pPr algn="ctr">
              <a:lnSpc>
                <a:spcPts val="4199"/>
              </a:lnSpc>
              <a:spcBef>
                <a:spcPct val="0"/>
              </a:spcBef>
            </a:pPr>
            <a:r>
              <a:rPr lang="en-US" sz="2999">
                <a:solidFill>
                  <a:srgbClr val="7B8372"/>
                </a:solidFill>
                <a:latin typeface="Bold Ink"/>
                <a:ea typeface="Bold Ink"/>
                <a:cs typeface="Bold Ink"/>
                <a:sym typeface="Bold Ink"/>
              </a:rPr>
              <a:t>This project successfully developed a prototype autonomous RC car featuring obstacle detection, anti-fall mechanisms, and Bluetooth control. It demonstrates the practicality of integrating IoT technologies into real-world applications while contributing to affordable, adaptable solutions for robotics and IoT research and education.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01482"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sp>
        <p:nvSpPr>
          <p:cNvPr name="Freeform 3" id="3"/>
          <p:cNvSpPr/>
          <p:nvPr/>
        </p:nvSpPr>
        <p:spPr>
          <a:xfrm flipH="false" flipV="false" rot="0">
            <a:off x="0" y="0"/>
            <a:ext cx="5186518" cy="10287000"/>
          </a:xfrm>
          <a:custGeom>
            <a:avLst/>
            <a:gdLst/>
            <a:ahLst/>
            <a:cxnLst/>
            <a:rect r="r" b="b" t="t" l="l"/>
            <a:pathLst>
              <a:path h="10287000" w="5186518">
                <a:moveTo>
                  <a:pt x="0" y="0"/>
                </a:moveTo>
                <a:lnTo>
                  <a:pt x="5186518" y="0"/>
                </a:lnTo>
                <a:lnTo>
                  <a:pt x="5186518" y="10287000"/>
                </a:lnTo>
                <a:lnTo>
                  <a:pt x="0" y="10287000"/>
                </a:lnTo>
                <a:lnTo>
                  <a:pt x="0" y="0"/>
                </a:lnTo>
                <a:close/>
              </a:path>
            </a:pathLst>
          </a:custGeom>
          <a:blipFill>
            <a:blip r:embed="rId2"/>
            <a:stretch>
              <a:fillRect l="-153657" t="-13693" r="-77353" b="0"/>
            </a:stretch>
          </a:blipFill>
        </p:spPr>
      </p:sp>
      <p:grpSp>
        <p:nvGrpSpPr>
          <p:cNvPr name="Group 4" id="4"/>
          <p:cNvGrpSpPr/>
          <p:nvPr/>
        </p:nvGrpSpPr>
        <p:grpSpPr>
          <a:xfrm rot="0">
            <a:off x="45689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37842" y="5675764"/>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567080" y="73892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alphaModFix amt="43000"/>
              <a:extLst>
                <a:ext uri="{96DAC541-7B7A-43D3-8B79-37D633B846F1}">
                  <asvg:svgBlip xmlns:asvg="http://schemas.microsoft.com/office/drawing/2016/SVG/main" r:embed="rId6"/>
                </a:ext>
              </a:extLst>
            </a:blip>
            <a:stretch>
              <a:fillRect l="0" t="0" r="0" b="0"/>
            </a:stretch>
          </a:blipFill>
        </p:spPr>
      </p:sp>
      <p:pic>
        <p:nvPicPr>
          <p:cNvPr name="Picture 9" id="9"/>
          <p:cNvPicPr>
            <a:picLocks noChangeAspect="true"/>
          </p:cNvPicPr>
          <p:nvPr/>
        </p:nvPicPr>
        <p:blipFill>
          <a:blip r:embed="rId7">
            <a:alphaModFix amt="47000"/>
          </a:blip>
          <a:srcRect l="0" t="0" r="0" b="0"/>
          <a:stretch>
            <a:fillRect/>
          </a:stretch>
        </p:blipFill>
        <p:spPr>
          <a:xfrm flipH="false" flipV="false" rot="0">
            <a:off x="16217280" y="8383364"/>
            <a:ext cx="2814399" cy="2814399"/>
          </a:xfrm>
          <a:prstGeom prst="rect">
            <a:avLst/>
          </a:prstGeom>
        </p:spPr>
      </p:pic>
      <p:sp>
        <p:nvSpPr>
          <p:cNvPr name="Freeform 10" id="10"/>
          <p:cNvSpPr/>
          <p:nvPr/>
        </p:nvSpPr>
        <p:spPr>
          <a:xfrm flipH="false" flipV="false" rot="0">
            <a:off x="437842" y="496436"/>
            <a:ext cx="5271872" cy="1849059"/>
          </a:xfrm>
          <a:custGeom>
            <a:avLst/>
            <a:gdLst/>
            <a:ahLst/>
            <a:cxnLst/>
            <a:rect r="r" b="b" t="t" l="l"/>
            <a:pathLst>
              <a:path h="1849059" w="5271872">
                <a:moveTo>
                  <a:pt x="0" y="0"/>
                </a:moveTo>
                <a:lnTo>
                  <a:pt x="5271872" y="0"/>
                </a:lnTo>
                <a:lnTo>
                  <a:pt x="5271872" y="1849059"/>
                </a:lnTo>
                <a:lnTo>
                  <a:pt x="0" y="1849059"/>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1890825" y="2387903"/>
            <a:ext cx="14411099" cy="6656070"/>
          </a:xfrm>
          <a:prstGeom prst="rect">
            <a:avLst/>
          </a:prstGeom>
        </p:spPr>
        <p:txBody>
          <a:bodyPr anchor="t" rtlCol="false" tIns="0" lIns="0" bIns="0" rIns="0">
            <a:spAutoFit/>
          </a:bodyPr>
          <a:lstStyle/>
          <a:p>
            <a:pPr algn="l" marL="582930" indent="-291465" lvl="1">
              <a:lnSpc>
                <a:spcPts val="3779"/>
              </a:lnSpc>
              <a:buAutoNum type="arabicPeriod" startAt="1"/>
            </a:pPr>
            <a:r>
              <a:rPr lang="en-US" sz="2700">
                <a:solidFill>
                  <a:srgbClr val="7F7F7F"/>
                </a:solidFill>
                <a:latin typeface="Bold Ink"/>
                <a:ea typeface="Bold Ink"/>
                <a:cs typeface="Bold Ink"/>
                <a:sym typeface="Bold Ink"/>
              </a:rPr>
              <a:t>“Bluetooth-controlled car with hc-05 module — arduino project hub,” [Online; accessed 2024-12-12]. [Online]. Available: </a:t>
            </a:r>
            <a:r>
              <a:rPr lang="en-US" sz="2700">
                <a:solidFill>
                  <a:srgbClr val="7F7F7F"/>
                </a:solidFill>
                <a:latin typeface="Bold Ink"/>
                <a:ea typeface="Bold Ink"/>
                <a:cs typeface="Bold Ink"/>
                <a:sym typeface="Bold Ink"/>
              </a:rPr>
              <a:t>https://projecthub.arduino.cc/angadiameya007/bluetooth-controlled-car-with-hc-05-module-e90493</a:t>
            </a:r>
          </a:p>
          <a:p>
            <a:pPr algn="l" marL="582930" indent="-291465" lvl="1">
              <a:lnSpc>
                <a:spcPts val="3779"/>
              </a:lnSpc>
              <a:buAutoNum type="arabicPeriod" startAt="1"/>
            </a:pPr>
            <a:r>
              <a:rPr lang="en-US" sz="2700">
                <a:solidFill>
                  <a:srgbClr val="7F7F7F"/>
                </a:solidFill>
                <a:latin typeface="Bold Ink"/>
                <a:ea typeface="Bold Ink"/>
                <a:cs typeface="Bold Ink"/>
                <a:sym typeface="Bold Ink"/>
              </a:rPr>
              <a:t>“Cach dung module dieu kien dong co l298n - cau h de dieu khien dong co dc — cong dong arduino viet nam,” 6 2016, [Online;accessed 2024-12-12]. [Online]. Available: http://arduino.vn/bai-viet/893-cach-dung-module-dieu-khien-dong-co-l298n-cau-h-de-dieu-khien-dong-co-dc</a:t>
            </a:r>
          </a:p>
          <a:p>
            <a:pPr algn="l" marL="582930" indent="-291465" lvl="1">
              <a:lnSpc>
                <a:spcPts val="3779"/>
              </a:lnSpc>
              <a:buAutoNum type="arabicPeriod" startAt="1"/>
            </a:pPr>
            <a:r>
              <a:rPr lang="en-US" sz="2700">
                <a:solidFill>
                  <a:srgbClr val="7F7F7F"/>
                </a:solidFill>
                <a:latin typeface="Bold Ink"/>
                <a:ea typeface="Bold Ink"/>
                <a:cs typeface="Bold Ink"/>
                <a:sym typeface="Bold Ink"/>
              </a:rPr>
              <a:t>“(88) how to make diy arduino table edge avoidance robot - youtube,” [Online; accessed 2024-12-12]. [Online]. Available:https://www.youtube.com/watch?v=Tw9qCqcAsP4</a:t>
            </a:r>
          </a:p>
          <a:p>
            <a:pPr algn="l" marL="582930" indent="-291465" lvl="1">
              <a:lnSpc>
                <a:spcPts val="3779"/>
              </a:lnSpc>
              <a:buAutoNum type="arabicPeriod" startAt="1"/>
            </a:pPr>
            <a:r>
              <a:rPr lang="en-US" sz="2700">
                <a:solidFill>
                  <a:srgbClr val="7F7F7F"/>
                </a:solidFill>
                <a:latin typeface="Bold Ink"/>
                <a:ea typeface="Bold Ink"/>
                <a:cs typeface="Bold Ink"/>
                <a:sym typeface="Bold Ink"/>
              </a:rPr>
              <a:t>“Su dung cam bien khoang cach hc-sr04 — cong dong arduino viet nam,” 7 2014, [Online; accessed 2024-12-12]. [Online].Available: http://arduino.vn/bai-viet/233-su-dung-cam-bien-khoang-cach-hc-sr04</a:t>
            </a:r>
          </a:p>
        </p:txBody>
      </p:sp>
      <p:sp>
        <p:nvSpPr>
          <p:cNvPr name="TextBox 12" id="12"/>
          <p:cNvSpPr txBox="true"/>
          <p:nvPr/>
        </p:nvSpPr>
        <p:spPr>
          <a:xfrm rot="0">
            <a:off x="3940755" y="1143000"/>
            <a:ext cx="10406491" cy="981570"/>
          </a:xfrm>
          <a:prstGeom prst="rect">
            <a:avLst/>
          </a:prstGeom>
        </p:spPr>
        <p:txBody>
          <a:bodyPr anchor="t" rtlCol="false" tIns="0" lIns="0" bIns="0" rIns="0">
            <a:spAutoFit/>
          </a:bodyPr>
          <a:lstStyle/>
          <a:p>
            <a:pPr algn="ctr">
              <a:lnSpc>
                <a:spcPts val="7380"/>
              </a:lnSpc>
            </a:pPr>
            <a:r>
              <a:rPr lang="en-US" sz="7236">
                <a:solidFill>
                  <a:srgbClr val="7B8372"/>
                </a:solidFill>
                <a:latin typeface="Paalalabas Wide"/>
                <a:ea typeface="Paalalabas Wide"/>
                <a:cs typeface="Paalalabas Wide"/>
                <a:sym typeface="Paalalabas Wide"/>
              </a:rPr>
              <a:t>References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115975" y="-1028700"/>
            <a:ext cx="5414211" cy="4114800"/>
          </a:xfrm>
          <a:custGeom>
            <a:avLst/>
            <a:gdLst/>
            <a:ahLst/>
            <a:cxnLst/>
            <a:rect r="r" b="b" t="t" l="l"/>
            <a:pathLst>
              <a:path h="4114800" w="5414211">
                <a:moveTo>
                  <a:pt x="0" y="0"/>
                </a:moveTo>
                <a:lnTo>
                  <a:pt x="5414211" y="0"/>
                </a:lnTo>
                <a:lnTo>
                  <a:pt x="541421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1418" y="6172200"/>
            <a:ext cx="4774557" cy="4114800"/>
          </a:xfrm>
          <a:custGeom>
            <a:avLst/>
            <a:gdLst/>
            <a:ahLst/>
            <a:cxnLst/>
            <a:rect r="r" b="b" t="t" l="l"/>
            <a:pathLst>
              <a:path h="4114800" w="4774557">
                <a:moveTo>
                  <a:pt x="0" y="0"/>
                </a:moveTo>
                <a:lnTo>
                  <a:pt x="4774557" y="0"/>
                </a:lnTo>
                <a:lnTo>
                  <a:pt x="4774557" y="4114800"/>
                </a:lnTo>
                <a:lnTo>
                  <a:pt x="0" y="4114800"/>
                </a:lnTo>
                <a:lnTo>
                  <a:pt x="0" y="0"/>
                </a:lnTo>
                <a:close/>
              </a:path>
            </a:pathLst>
          </a:custGeom>
          <a:blipFill>
            <a:blip r:embed="rId8">
              <a:alphaModFix amt="55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5632742" y="1677513"/>
            <a:ext cx="7646466" cy="7646466"/>
          </a:xfrm>
          <a:custGeom>
            <a:avLst/>
            <a:gdLst/>
            <a:ahLst/>
            <a:cxnLst/>
            <a:rect r="r" b="b" t="t" l="l"/>
            <a:pathLst>
              <a:path h="7646466" w="7646466">
                <a:moveTo>
                  <a:pt x="0" y="0"/>
                </a:moveTo>
                <a:lnTo>
                  <a:pt x="7646467" y="0"/>
                </a:lnTo>
                <a:lnTo>
                  <a:pt x="7646467" y="7646466"/>
                </a:lnTo>
                <a:lnTo>
                  <a:pt x="0" y="7646466"/>
                </a:lnTo>
                <a:lnTo>
                  <a:pt x="0" y="0"/>
                </a:lnTo>
                <a:close/>
              </a:path>
            </a:pathLst>
          </a:custGeom>
          <a:blipFill>
            <a:blip r:embed="rId10"/>
            <a:stretch>
              <a:fillRect l="0" t="0" r="0" b="0"/>
            </a:stretch>
          </a:blipFill>
        </p:spPr>
      </p:sp>
      <p:grpSp>
        <p:nvGrpSpPr>
          <p:cNvPr name="Group 13" id="13"/>
          <p:cNvGrpSpPr/>
          <p:nvPr/>
        </p:nvGrpSpPr>
        <p:grpSpPr>
          <a:xfrm rot="0">
            <a:off x="1028700" y="390465"/>
            <a:ext cx="6653492" cy="1990466"/>
            <a:chOff x="0" y="0"/>
            <a:chExt cx="1150770" cy="344265"/>
          </a:xfrm>
        </p:grpSpPr>
        <p:sp>
          <p:nvSpPr>
            <p:cNvPr name="Freeform 14" id="14"/>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5" id="15"/>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L298N Motor Driver</a:t>
              </a: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3333" t="0" r="3333" b="0"/>
            <a:stretch>
              <a:fillRect/>
            </a:stretch>
          </p:blipFill>
          <p:spPr>
            <a:xfrm flipH="false" flipV="false">
              <a:off x="0" y="0"/>
              <a:ext cx="24384000" cy="13716000"/>
            </a:xfrm>
            <a:prstGeom prst="rect">
              <a:avLst/>
            </a:prstGeom>
          </p:spPr>
        </p:pic>
      </p:gr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5558220"/>
            <a:ext cx="9144000" cy="4728780"/>
          </a:xfrm>
          <a:custGeom>
            <a:avLst/>
            <a:gdLst/>
            <a:ahLst/>
            <a:cxnLst/>
            <a:rect r="r" b="b" t="t" l="l"/>
            <a:pathLst>
              <a:path h="4728780" w="9144000">
                <a:moveTo>
                  <a:pt x="0" y="0"/>
                </a:moveTo>
                <a:lnTo>
                  <a:pt x="9144000" y="0"/>
                </a:lnTo>
                <a:lnTo>
                  <a:pt x="9144000" y="4728780"/>
                </a:lnTo>
                <a:lnTo>
                  <a:pt x="0" y="4728780"/>
                </a:lnTo>
                <a:lnTo>
                  <a:pt x="0" y="0"/>
                </a:lnTo>
                <a:close/>
              </a:path>
            </a:pathLst>
          </a:custGeom>
          <a:blipFill>
            <a:blip r:embed="rId2"/>
            <a:stretch>
              <a:fillRect l="0" t="-15866" r="0" b="-15866"/>
            </a:stretch>
          </a:blipFill>
        </p:spPr>
      </p:sp>
      <p:sp>
        <p:nvSpPr>
          <p:cNvPr name="Freeform 3" id="3"/>
          <p:cNvSpPr/>
          <p:nvPr/>
        </p:nvSpPr>
        <p:spPr>
          <a:xfrm flipH="false" flipV="false" rot="0">
            <a:off x="0" y="0"/>
            <a:ext cx="9144000" cy="4728780"/>
          </a:xfrm>
          <a:custGeom>
            <a:avLst/>
            <a:gdLst/>
            <a:ahLst/>
            <a:cxnLst/>
            <a:rect r="r" b="b" t="t" l="l"/>
            <a:pathLst>
              <a:path h="4728780" w="9144000">
                <a:moveTo>
                  <a:pt x="0" y="0"/>
                </a:moveTo>
                <a:lnTo>
                  <a:pt x="9144000" y="0"/>
                </a:lnTo>
                <a:lnTo>
                  <a:pt x="9144000" y="4728780"/>
                </a:lnTo>
                <a:lnTo>
                  <a:pt x="0" y="4728780"/>
                </a:lnTo>
                <a:lnTo>
                  <a:pt x="0" y="0"/>
                </a:lnTo>
                <a:close/>
              </a:path>
            </a:pathLst>
          </a:custGeom>
          <a:blipFill>
            <a:blip r:embed="rId2"/>
            <a:stretch>
              <a:fillRect l="0" t="-15866" r="0" b="-15866"/>
            </a:stretch>
          </a:blipFill>
        </p:spPr>
      </p:sp>
      <p:grpSp>
        <p:nvGrpSpPr>
          <p:cNvPr name="Group 4" id="4"/>
          <p:cNvGrpSpPr/>
          <p:nvPr/>
        </p:nvGrpSpPr>
        <p:grpSpPr>
          <a:xfrm rot="0">
            <a:off x="437842" y="496436"/>
            <a:ext cx="17412317" cy="9294127"/>
            <a:chOff x="0" y="0"/>
            <a:chExt cx="4585960" cy="2447836"/>
          </a:xfrm>
        </p:grpSpPr>
        <p:sp>
          <p:nvSpPr>
            <p:cNvPr name="Freeform 5" id="5"/>
            <p:cNvSpPr/>
            <p:nvPr/>
          </p:nvSpPr>
          <p:spPr>
            <a:xfrm flipH="false" flipV="false" rot="0">
              <a:off x="0" y="0"/>
              <a:ext cx="4585960" cy="2447836"/>
            </a:xfrm>
            <a:custGeom>
              <a:avLst/>
              <a:gdLst/>
              <a:ahLst/>
              <a:cxnLst/>
              <a:rect r="r" b="b" t="t" l="l"/>
              <a:pathLst>
                <a:path h="2447836" w="4585960">
                  <a:moveTo>
                    <a:pt x="0" y="0"/>
                  </a:moveTo>
                  <a:lnTo>
                    <a:pt x="4585960" y="0"/>
                  </a:lnTo>
                  <a:lnTo>
                    <a:pt x="4585960" y="2447836"/>
                  </a:lnTo>
                  <a:lnTo>
                    <a:pt x="0" y="2447836"/>
                  </a:lnTo>
                  <a:close/>
                </a:path>
              </a:pathLst>
            </a:custGeom>
            <a:solidFill>
              <a:srgbClr val="FFFFFF"/>
            </a:solidFill>
          </p:spPr>
        </p:sp>
        <p:sp>
          <p:nvSpPr>
            <p:cNvPr name="TextBox 6" id="6"/>
            <p:cNvSpPr txBox="true"/>
            <p:nvPr/>
          </p:nvSpPr>
          <p:spPr>
            <a:xfrm>
              <a:off x="0" y="-47625"/>
              <a:ext cx="4585960" cy="249546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974525" y="2364390"/>
            <a:ext cx="9223967" cy="7229284"/>
          </a:xfrm>
          <a:custGeom>
            <a:avLst/>
            <a:gdLst/>
            <a:ahLst/>
            <a:cxnLst/>
            <a:rect r="r" b="b" t="t" l="l"/>
            <a:pathLst>
              <a:path h="7229284" w="9223967">
                <a:moveTo>
                  <a:pt x="0" y="0"/>
                </a:moveTo>
                <a:lnTo>
                  <a:pt x="9223967" y="0"/>
                </a:lnTo>
                <a:lnTo>
                  <a:pt x="9223967" y="7229284"/>
                </a:lnTo>
                <a:lnTo>
                  <a:pt x="0" y="7229284"/>
                </a:lnTo>
                <a:lnTo>
                  <a:pt x="0" y="0"/>
                </a:lnTo>
                <a:close/>
              </a:path>
            </a:pathLst>
          </a:custGeom>
          <a:blipFill>
            <a:blip r:embed="rId3"/>
            <a:stretch>
              <a:fillRect l="0" t="0" r="0" b="0"/>
            </a:stretch>
          </a:blipFill>
        </p:spPr>
      </p:sp>
      <p:sp>
        <p:nvSpPr>
          <p:cNvPr name="Freeform 8" id="8"/>
          <p:cNvSpPr/>
          <p:nvPr/>
        </p:nvSpPr>
        <p:spPr>
          <a:xfrm flipH="false" flipV="false" rot="0">
            <a:off x="0" y="7606013"/>
            <a:ext cx="2835660" cy="2680987"/>
          </a:xfrm>
          <a:custGeom>
            <a:avLst/>
            <a:gdLst/>
            <a:ahLst/>
            <a:cxnLst/>
            <a:rect r="r" b="b" t="t" l="l"/>
            <a:pathLst>
              <a:path h="2680987" w="2835660">
                <a:moveTo>
                  <a:pt x="0" y="0"/>
                </a:moveTo>
                <a:lnTo>
                  <a:pt x="2835660" y="0"/>
                </a:lnTo>
                <a:lnTo>
                  <a:pt x="2835660" y="2680987"/>
                </a:lnTo>
                <a:lnTo>
                  <a:pt x="0" y="26809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793124" y="7122837"/>
            <a:ext cx="2466176" cy="2588543"/>
          </a:xfrm>
          <a:custGeom>
            <a:avLst/>
            <a:gdLst/>
            <a:ahLst/>
            <a:cxnLst/>
            <a:rect r="r" b="b" t="t" l="l"/>
            <a:pathLst>
              <a:path h="2588543" w="2466176">
                <a:moveTo>
                  <a:pt x="0" y="0"/>
                </a:moveTo>
                <a:lnTo>
                  <a:pt x="2466176" y="0"/>
                </a:lnTo>
                <a:lnTo>
                  <a:pt x="2466176" y="2588544"/>
                </a:lnTo>
                <a:lnTo>
                  <a:pt x="0" y="2588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969869" y="857250"/>
            <a:ext cx="13367487" cy="1387474"/>
          </a:xfrm>
          <a:prstGeom prst="rect">
            <a:avLst/>
          </a:prstGeom>
        </p:spPr>
        <p:txBody>
          <a:bodyPr anchor="t" rtlCol="false" tIns="0" lIns="0" bIns="0" rIns="0">
            <a:spAutoFit/>
          </a:bodyPr>
          <a:lstStyle/>
          <a:p>
            <a:pPr algn="ctr">
              <a:lnSpc>
                <a:spcPts val="11200"/>
              </a:lnSpc>
              <a:spcBef>
                <a:spcPct val="0"/>
              </a:spcBef>
            </a:pPr>
            <a:r>
              <a:rPr lang="en-US" sz="8000">
                <a:solidFill>
                  <a:srgbClr val="7B8372"/>
                </a:solidFill>
                <a:latin typeface="Paalalabas Wide"/>
                <a:ea typeface="Paalalabas Wide"/>
                <a:cs typeface="Paalalabas Wide"/>
                <a:sym typeface="Paalalabas Wide"/>
              </a:rPr>
              <a:t>THANK YOU FOR WATCHING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467098" y="157630"/>
            <a:ext cx="3017780" cy="982150"/>
          </a:xfrm>
          <a:custGeom>
            <a:avLst/>
            <a:gdLst/>
            <a:ahLst/>
            <a:cxnLst/>
            <a:rect r="r" b="b" t="t" l="l"/>
            <a:pathLst>
              <a:path h="982150" w="3017780">
                <a:moveTo>
                  <a:pt x="0" y="0"/>
                </a:moveTo>
                <a:lnTo>
                  <a:pt x="3017779" y="0"/>
                </a:lnTo>
                <a:lnTo>
                  <a:pt x="3017779" y="982150"/>
                </a:lnTo>
                <a:lnTo>
                  <a:pt x="0" y="982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6503" y="6172200"/>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4300671" y="1139780"/>
            <a:ext cx="8943836" cy="8943836"/>
          </a:xfrm>
          <a:custGeom>
            <a:avLst/>
            <a:gdLst/>
            <a:ahLst/>
            <a:cxnLst/>
            <a:rect r="r" b="b" t="t" l="l"/>
            <a:pathLst>
              <a:path h="8943836" w="8943836">
                <a:moveTo>
                  <a:pt x="0" y="0"/>
                </a:moveTo>
                <a:lnTo>
                  <a:pt x="8943836" y="0"/>
                </a:lnTo>
                <a:lnTo>
                  <a:pt x="8943836" y="8943836"/>
                </a:lnTo>
                <a:lnTo>
                  <a:pt x="0" y="8943836"/>
                </a:lnTo>
                <a:lnTo>
                  <a:pt x="0" y="0"/>
                </a:lnTo>
                <a:close/>
              </a:path>
            </a:pathLst>
          </a:custGeom>
          <a:blipFill>
            <a:blip r:embed="rId10"/>
            <a:stretch>
              <a:fillRect l="0" t="0" r="0" b="0"/>
            </a:stretch>
          </a:blipFill>
        </p:spPr>
      </p:sp>
      <p:grpSp>
        <p:nvGrpSpPr>
          <p:cNvPr name="Group 13" id="13"/>
          <p:cNvGrpSpPr/>
          <p:nvPr/>
        </p:nvGrpSpPr>
        <p:grpSpPr>
          <a:xfrm rot="0">
            <a:off x="1478754" y="875830"/>
            <a:ext cx="4888894" cy="1462567"/>
            <a:chOff x="0" y="0"/>
            <a:chExt cx="1150770" cy="344265"/>
          </a:xfrm>
        </p:grpSpPr>
        <p:sp>
          <p:nvSpPr>
            <p:cNvPr name="Freeform 14" id="14"/>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5" id="15"/>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Arduino UNO</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467098" y="157630"/>
            <a:ext cx="3017780" cy="982150"/>
          </a:xfrm>
          <a:custGeom>
            <a:avLst/>
            <a:gdLst/>
            <a:ahLst/>
            <a:cxnLst/>
            <a:rect r="r" b="b" t="t" l="l"/>
            <a:pathLst>
              <a:path h="982150" w="3017780">
                <a:moveTo>
                  <a:pt x="0" y="0"/>
                </a:moveTo>
                <a:lnTo>
                  <a:pt x="3017779" y="0"/>
                </a:lnTo>
                <a:lnTo>
                  <a:pt x="3017779" y="982150"/>
                </a:lnTo>
                <a:lnTo>
                  <a:pt x="0" y="982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46503" y="6172200"/>
            <a:ext cx="4112524" cy="4114800"/>
          </a:xfrm>
          <a:custGeom>
            <a:avLst/>
            <a:gdLst/>
            <a:ahLst/>
            <a:cxnLst/>
            <a:rect r="r" b="b" t="t" l="l"/>
            <a:pathLst>
              <a:path h="4114800" w="4112524">
                <a:moveTo>
                  <a:pt x="0" y="0"/>
                </a:moveTo>
                <a:lnTo>
                  <a:pt x="4112524" y="0"/>
                </a:lnTo>
                <a:lnTo>
                  <a:pt x="411252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4000500"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10"/>
            <a:stretch>
              <a:fillRect l="0" t="0" r="0" b="0"/>
            </a:stretch>
          </a:blipFill>
        </p:spPr>
      </p:sp>
      <p:grpSp>
        <p:nvGrpSpPr>
          <p:cNvPr name="Group 13" id="13"/>
          <p:cNvGrpSpPr/>
          <p:nvPr/>
        </p:nvGrpSpPr>
        <p:grpSpPr>
          <a:xfrm rot="0">
            <a:off x="1469229" y="757187"/>
            <a:ext cx="4994643" cy="1494203"/>
            <a:chOff x="0" y="0"/>
            <a:chExt cx="1150770" cy="344265"/>
          </a:xfrm>
        </p:grpSpPr>
        <p:sp>
          <p:nvSpPr>
            <p:cNvPr name="Freeform 14" id="14"/>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5" id="15"/>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DC Motor</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3579157" y="7868635"/>
            <a:ext cx="7836316" cy="4836731"/>
            <a:chOff x="0" y="0"/>
            <a:chExt cx="942918" cy="581988"/>
          </a:xfrm>
        </p:grpSpPr>
        <p:sp>
          <p:nvSpPr>
            <p:cNvPr name="Freeform 3" id="3"/>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FFFFFF"/>
            </a:solidFill>
          </p:spPr>
        </p:sp>
        <p:sp>
          <p:nvSpPr>
            <p:cNvPr name="TextBox 4" id="4"/>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4369842" y="8601042"/>
            <a:ext cx="7836316" cy="4836731"/>
            <a:chOff x="0" y="0"/>
            <a:chExt cx="942918" cy="581988"/>
          </a:xfrm>
        </p:grpSpPr>
        <p:sp>
          <p:nvSpPr>
            <p:cNvPr name="Freeform 6" id="6"/>
            <p:cNvSpPr/>
            <p:nvPr/>
          </p:nvSpPr>
          <p:spPr>
            <a:xfrm flipH="false" flipV="false" rot="0">
              <a:off x="0" y="0"/>
              <a:ext cx="942918" cy="581988"/>
            </a:xfrm>
            <a:custGeom>
              <a:avLst/>
              <a:gdLst/>
              <a:ahLst/>
              <a:cxnLst/>
              <a:rect r="r" b="b" t="t" l="l"/>
              <a:pathLst>
                <a:path h="581988" w="942918">
                  <a:moveTo>
                    <a:pt x="739718" y="0"/>
                  </a:moveTo>
                  <a:lnTo>
                    <a:pt x="0" y="0"/>
                  </a:lnTo>
                  <a:lnTo>
                    <a:pt x="0" y="581988"/>
                  </a:lnTo>
                  <a:lnTo>
                    <a:pt x="739718" y="581988"/>
                  </a:lnTo>
                  <a:lnTo>
                    <a:pt x="942918" y="290994"/>
                  </a:lnTo>
                  <a:lnTo>
                    <a:pt x="739718" y="0"/>
                  </a:lnTo>
                  <a:close/>
                </a:path>
              </a:pathLst>
            </a:custGeom>
            <a:solidFill>
              <a:srgbClr val="BFC5BE"/>
            </a:solidFill>
          </p:spPr>
        </p:sp>
        <p:sp>
          <p:nvSpPr>
            <p:cNvPr name="TextBox 7" id="7"/>
            <p:cNvSpPr txBox="true"/>
            <p:nvPr/>
          </p:nvSpPr>
          <p:spPr>
            <a:xfrm>
              <a:off x="0" y="-38100"/>
              <a:ext cx="828618" cy="62008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9192621"/>
            <a:ext cx="881059" cy="131358"/>
          </a:xfrm>
          <a:custGeom>
            <a:avLst/>
            <a:gdLst/>
            <a:ahLst/>
            <a:cxnLst/>
            <a:rect r="r" b="b" t="t" l="l"/>
            <a:pathLst>
              <a:path h="131358" w="881059">
                <a:moveTo>
                  <a:pt x="0" y="0"/>
                </a:moveTo>
                <a:lnTo>
                  <a:pt x="881059" y="0"/>
                </a:lnTo>
                <a:lnTo>
                  <a:pt x="881059" y="131358"/>
                </a:lnTo>
                <a:lnTo>
                  <a:pt x="0" y="131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22646">
            <a:off x="15307394" y="306461"/>
            <a:ext cx="917551" cy="2601305"/>
          </a:xfrm>
          <a:custGeom>
            <a:avLst/>
            <a:gdLst/>
            <a:ahLst/>
            <a:cxnLst/>
            <a:rect r="r" b="b" t="t" l="l"/>
            <a:pathLst>
              <a:path h="2601305" w="917551">
                <a:moveTo>
                  <a:pt x="0" y="0"/>
                </a:moveTo>
                <a:lnTo>
                  <a:pt x="917551" y="0"/>
                </a:lnTo>
                <a:lnTo>
                  <a:pt x="917551" y="2601305"/>
                </a:lnTo>
                <a:lnTo>
                  <a:pt x="0" y="260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718798" y="358162"/>
            <a:ext cx="3569202" cy="1161613"/>
          </a:xfrm>
          <a:custGeom>
            <a:avLst/>
            <a:gdLst/>
            <a:ahLst/>
            <a:cxnLst/>
            <a:rect r="r" b="b" t="t" l="l"/>
            <a:pathLst>
              <a:path h="1161613" w="3569202">
                <a:moveTo>
                  <a:pt x="0" y="0"/>
                </a:moveTo>
                <a:lnTo>
                  <a:pt x="3569202" y="0"/>
                </a:lnTo>
                <a:lnTo>
                  <a:pt x="3569202" y="1161613"/>
                </a:lnTo>
                <a:lnTo>
                  <a:pt x="0" y="11616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0" y="6905614"/>
            <a:ext cx="3381386" cy="3381386"/>
          </a:xfrm>
          <a:custGeom>
            <a:avLst/>
            <a:gdLst/>
            <a:ahLst/>
            <a:cxnLst/>
            <a:rect r="r" b="b" t="t" l="l"/>
            <a:pathLst>
              <a:path h="3381386" w="3381386">
                <a:moveTo>
                  <a:pt x="0" y="0"/>
                </a:moveTo>
                <a:lnTo>
                  <a:pt x="3381386" y="0"/>
                </a:lnTo>
                <a:lnTo>
                  <a:pt x="3381386" y="3381386"/>
                </a:lnTo>
                <a:lnTo>
                  <a:pt x="0" y="33813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4795975" y="1801627"/>
            <a:ext cx="7886457" cy="7886457"/>
          </a:xfrm>
          <a:custGeom>
            <a:avLst/>
            <a:gdLst/>
            <a:ahLst/>
            <a:cxnLst/>
            <a:rect r="r" b="b" t="t" l="l"/>
            <a:pathLst>
              <a:path h="7886457" w="7886457">
                <a:moveTo>
                  <a:pt x="0" y="0"/>
                </a:moveTo>
                <a:lnTo>
                  <a:pt x="7886457" y="0"/>
                </a:lnTo>
                <a:lnTo>
                  <a:pt x="7886457" y="7886456"/>
                </a:lnTo>
                <a:lnTo>
                  <a:pt x="0" y="7886456"/>
                </a:lnTo>
                <a:lnTo>
                  <a:pt x="0" y="0"/>
                </a:lnTo>
                <a:close/>
              </a:path>
            </a:pathLst>
          </a:custGeom>
          <a:blipFill>
            <a:blip r:embed="rId10"/>
            <a:stretch>
              <a:fillRect l="0" t="0" r="0" b="0"/>
            </a:stretch>
          </a:blipFill>
        </p:spPr>
      </p:sp>
      <p:grpSp>
        <p:nvGrpSpPr>
          <p:cNvPr name="Group 13" id="13"/>
          <p:cNvGrpSpPr/>
          <p:nvPr/>
        </p:nvGrpSpPr>
        <p:grpSpPr>
          <a:xfrm rot="0">
            <a:off x="1469229" y="938969"/>
            <a:ext cx="6324434" cy="1892024"/>
            <a:chOff x="0" y="0"/>
            <a:chExt cx="1150770" cy="344265"/>
          </a:xfrm>
        </p:grpSpPr>
        <p:sp>
          <p:nvSpPr>
            <p:cNvPr name="Freeform 14" id="14"/>
            <p:cNvSpPr/>
            <p:nvPr/>
          </p:nvSpPr>
          <p:spPr>
            <a:xfrm flipH="false" flipV="false" rot="0">
              <a:off x="0" y="0"/>
              <a:ext cx="1150770" cy="344265"/>
            </a:xfrm>
            <a:custGeom>
              <a:avLst/>
              <a:gdLst/>
              <a:ahLst/>
              <a:cxnLst/>
              <a:rect r="r" b="b" t="t" l="l"/>
              <a:pathLst>
                <a:path h="344265" w="1150770">
                  <a:moveTo>
                    <a:pt x="947570" y="0"/>
                  </a:moveTo>
                  <a:lnTo>
                    <a:pt x="0" y="0"/>
                  </a:lnTo>
                  <a:lnTo>
                    <a:pt x="0" y="344265"/>
                  </a:lnTo>
                  <a:lnTo>
                    <a:pt x="947570" y="344265"/>
                  </a:lnTo>
                  <a:lnTo>
                    <a:pt x="1150770" y="172133"/>
                  </a:lnTo>
                  <a:lnTo>
                    <a:pt x="947570" y="0"/>
                  </a:lnTo>
                  <a:close/>
                </a:path>
              </a:pathLst>
            </a:custGeom>
            <a:solidFill>
              <a:srgbClr val="BFC5BE"/>
            </a:solidFill>
          </p:spPr>
        </p:sp>
        <p:sp>
          <p:nvSpPr>
            <p:cNvPr name="TextBox 15" id="15"/>
            <p:cNvSpPr txBox="true"/>
            <p:nvPr/>
          </p:nvSpPr>
          <p:spPr>
            <a:xfrm>
              <a:off x="0" y="-95250"/>
              <a:ext cx="1036470" cy="43951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Racing Sans One"/>
                  <a:ea typeface="Racing Sans One"/>
                  <a:cs typeface="Racing Sans One"/>
                  <a:sym typeface="Racing Sans One"/>
                </a:rPr>
                <a:t>HC-05 Bluetooth Module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DAGY2Qh0tCs</dc:identifier>
  <dcterms:modified xsi:type="dcterms:W3CDTF">2011-08-01T06:04:30Z</dcterms:modified>
  <cp:revision>1</cp:revision>
  <dc:title>Grey and White Minimalist Car Dealer Presentation</dc:title>
</cp:coreProperties>
</file>